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93" r:id="rId5"/>
    <p:sldId id="378" r:id="rId6"/>
    <p:sldId id="373" r:id="rId7"/>
    <p:sldId id="374" r:id="rId8"/>
    <p:sldId id="375" r:id="rId9"/>
    <p:sldId id="363" r:id="rId10"/>
    <p:sldId id="364" r:id="rId11"/>
    <p:sldId id="379" r:id="rId12"/>
    <p:sldId id="380" r:id="rId13"/>
    <p:sldId id="361" r:id="rId14"/>
    <p:sldId id="365" r:id="rId15"/>
    <p:sldId id="366" r:id="rId16"/>
    <p:sldId id="371" r:id="rId17"/>
    <p:sldId id="370" r:id="rId18"/>
    <p:sldId id="372" r:id="rId19"/>
    <p:sldId id="376" r:id="rId20"/>
    <p:sldId id="368" r:id="rId21"/>
    <p:sldId id="369" r:id="rId22"/>
    <p:sldId id="377"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88FB12-527B-979B-D385-FE2AA9990177}" name="Sofia Metcalf-Riener" initials="SM" userId="S::sofiametcalfriener_rhs.org.uk#ext#@naturalhistorymuseum.onmicrosoft.com::e8b227e8-56dc-4823-ab19-930d854b5d24" providerId="AD"/>
  <p188:author id="{5B920136-AB0B-F85B-4F78-0411A7A22123}" name="Georgia Prasad" initials="GP" userId="S::georgia.prasad@nhm.ac.uk::abe1875c-3977-4acc-9611-c5d8a8a3041d" providerId="AD"/>
  <p188:author id="{9E522447-6F48-A56E-77C4-DC4A3BF66312}" name="Victoria Burton" initials="VB" userId="S::v.burton@nhm.ac.uk::8d433e91-4f94-4a72-9b6d-4acffa69805e" providerId="AD"/>
  <p188:author id="{F02D4FA0-1B63-1F66-A049-C0E64C246E4B}" name="Holly Temple" initials="HT" userId="S::hollytemple_rhs.org.uk#ext#@nhm.ac.uk::5b5f6386-3222-459c-bd6f-701a5a7b6f18" providerId="AD"/>
  <p188:author id="{34B494A7-37BD-DEAB-0C47-B4F4344F39A7}" name="Thomas Lawrence" initials="TL" userId="S::thomas.lawrence@nhm.ac.uk::16e6507e-e926-48d1-82f8-5571f26025bd" providerId="AD"/>
  <p188:author id="{63500DC7-FC8D-0206-3E07-1CEA0F67B29F}" name="Victor Heng" initials="VH" userId="S::v.heng@nhm.ac.uk::fc4ad821-ae55-430e-b30a-62deb02494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76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5CFBB-1756-4E49-AD60-DE6E574372CA}" v="1" dt="2026-05-28T19:13:18.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79" autoAdjust="0"/>
  </p:normalViewPr>
  <p:slideViewPr>
    <p:cSldViewPr snapToGrid="0">
      <p:cViewPr varScale="1">
        <p:scale>
          <a:sx n="101" d="100"/>
          <a:sy n="101"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Heng" userId="fc4ad821-ae55-430e-b30a-62deb0249487" providerId="ADAL" clId="{51F35D19-4E04-4BD8-92BE-F0E8BAC4ED63}"/>
    <pc:docChg chg="modSld">
      <pc:chgData name="Victor Heng" userId="fc4ad821-ae55-430e-b30a-62deb0249487" providerId="ADAL" clId="{51F35D19-4E04-4BD8-92BE-F0E8BAC4ED63}" dt="2026-05-28T19:11:44.998" v="25" actId="20577"/>
      <pc:docMkLst>
        <pc:docMk/>
      </pc:docMkLst>
      <pc:sldChg chg="modSp mod">
        <pc:chgData name="Victor Heng" userId="fc4ad821-ae55-430e-b30a-62deb0249487" providerId="ADAL" clId="{51F35D19-4E04-4BD8-92BE-F0E8BAC4ED63}" dt="2026-05-28T19:11:44.998" v="25" actId="20577"/>
        <pc:sldMkLst>
          <pc:docMk/>
          <pc:sldMk cId="635431556" sldId="370"/>
        </pc:sldMkLst>
        <pc:spChg chg="mod">
          <ac:chgData name="Victor Heng" userId="fc4ad821-ae55-430e-b30a-62deb0249487" providerId="ADAL" clId="{51F35D19-4E04-4BD8-92BE-F0E8BAC4ED63}" dt="2026-05-28T19:11:44.998" v="25" actId="20577"/>
          <ac:spMkLst>
            <pc:docMk/>
            <pc:sldMk cId="635431556" sldId="370"/>
            <ac:spMk id="3" creationId="{FBD817A6-000A-01D0-B47F-BE9F03A47E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D7107-63F0-4617-9A06-6CA91011B753}"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E9E7B-7CEB-48D7-8FD9-B9BD356146B3}" type="slidenum">
              <a:rPr lang="en-GB" smtClean="0"/>
              <a:t>‹#›</a:t>
            </a:fld>
            <a:endParaRPr lang="en-GB"/>
          </a:p>
        </p:txBody>
      </p:sp>
    </p:spTree>
    <p:extLst>
      <p:ext uri="{BB962C8B-B14F-4D97-AF65-F5344CB8AC3E}">
        <p14:creationId xmlns:p14="http://schemas.microsoft.com/office/powerpoint/2010/main" val="306964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Source</a:t>
            </a:r>
          </a:p>
          <a:p>
            <a:pPr marL="0" indent="0">
              <a:buNone/>
            </a:pPr>
            <a:r>
              <a:rPr lang="en-GB" sz="1200" dirty="0"/>
              <a:t>Valuing grasslands: Critical ecosystems for nature, climate and people. November 2023. Grasslands, Rangelands, Savannahs and Shrublands (</a:t>
            </a:r>
            <a:r>
              <a:rPr lang="en-GB" sz="1200" dirty="0" err="1"/>
              <a:t>GRaSS</a:t>
            </a:r>
            <a:r>
              <a:rPr lang="en-GB" sz="1200" dirty="0"/>
              <a:t>) Alliance</a:t>
            </a:r>
          </a:p>
          <a:p>
            <a:endParaRPr lang="en-GB" dirty="0"/>
          </a:p>
        </p:txBody>
      </p:sp>
      <p:sp>
        <p:nvSpPr>
          <p:cNvPr id="4" name="Slide Number Placeholder 3"/>
          <p:cNvSpPr>
            <a:spLocks noGrp="1"/>
          </p:cNvSpPr>
          <p:nvPr>
            <p:ph type="sldNum" sz="quarter" idx="5"/>
          </p:nvPr>
        </p:nvSpPr>
        <p:spPr/>
        <p:txBody>
          <a:bodyPr/>
          <a:lstStyle/>
          <a:p>
            <a:fld id="{525E9E7B-7CEB-48D7-8FD9-B9BD356146B3}" type="slidenum">
              <a:rPr lang="en-GB" smtClean="0"/>
              <a:t>3</a:t>
            </a:fld>
            <a:endParaRPr lang="en-GB"/>
          </a:p>
        </p:txBody>
      </p:sp>
    </p:spTree>
    <p:extLst>
      <p:ext uri="{BB962C8B-B14F-4D97-AF65-F5344CB8AC3E}">
        <p14:creationId xmlns:p14="http://schemas.microsoft.com/office/powerpoint/2010/main" val="266194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rPr>
              <a:t>Key takeaways from discussions:</a:t>
            </a:r>
          </a:p>
          <a:p>
            <a:pPr marL="171450" indent="-171450">
              <a:buFontTx/>
              <a:buChar char="-"/>
            </a:pPr>
            <a:r>
              <a:rPr lang="en-GB" b="0" i="0" dirty="0">
                <a:effectLst/>
              </a:rPr>
              <a:t>different grasslands have different qualities that might better support human-centred activities like ball games or picnics, or the needs of wildlife and plant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rPr>
              <a:t>it is necessary to be clear about “best </a:t>
            </a:r>
            <a:r>
              <a:rPr lang="en-GB" b="1" i="0" dirty="0">
                <a:effectLst/>
              </a:rPr>
              <a:t>for what</a:t>
            </a:r>
            <a:r>
              <a:rPr lang="en-GB" b="0" i="0" dirty="0">
                <a:effectLst/>
              </a:rPr>
              <a:t>?” </a:t>
            </a:r>
          </a:p>
          <a:p>
            <a:pPr marL="171450" indent="-171450">
              <a:buFontTx/>
              <a:buChar char="-"/>
            </a:pPr>
            <a:r>
              <a:rPr lang="en-GB" b="0" i="0" dirty="0">
                <a:effectLst/>
              </a:rPr>
              <a:t>science can inform decision-making, but it is ultimately up to stakeholders to evaluate the consequences for people and nature of having different types of grassland and make decisions</a:t>
            </a:r>
          </a:p>
          <a:p>
            <a:pPr marL="171450" indent="-171450">
              <a:buFontTx/>
              <a:buChar char="-"/>
            </a:pPr>
            <a:endParaRPr lang="en-GB" b="0" i="0" dirty="0">
              <a:effectLst/>
            </a:endParaRPr>
          </a:p>
          <a:p>
            <a:pPr marL="0" indent="0">
              <a:buFontTx/>
              <a:buNone/>
            </a:pPr>
            <a:r>
              <a:rPr lang="en-GB" b="0" i="0" dirty="0">
                <a:effectLst/>
              </a:rPr>
              <a:t>Strong discussion responses will demonstrate an understanding that different types of grassland will suit different purposes or organisms. Strong responses should also demonstrate understanding that the types of grassland that can form and be maintained in an area depend on the qualities of each site.</a:t>
            </a:r>
          </a:p>
          <a:p>
            <a:pPr marL="0" indent="0">
              <a:buFontTx/>
              <a:buNone/>
            </a:pPr>
            <a:endParaRPr lang="en-GB" b="0" i="0" dirty="0">
              <a:effectLst/>
            </a:endParaRPr>
          </a:p>
          <a:p>
            <a:pPr marL="0" indent="0">
              <a:buFontTx/>
              <a:buNone/>
            </a:pPr>
            <a:endParaRPr lang="en-GB" b="0" i="0" dirty="0">
              <a:effectLst/>
            </a:endParaRPr>
          </a:p>
        </p:txBody>
      </p:sp>
      <p:sp>
        <p:nvSpPr>
          <p:cNvPr id="4" name="Slide Number Placeholder 3"/>
          <p:cNvSpPr>
            <a:spLocks noGrp="1"/>
          </p:cNvSpPr>
          <p:nvPr>
            <p:ph type="sldNum" sz="quarter" idx="5"/>
          </p:nvPr>
        </p:nvSpPr>
        <p:spPr/>
        <p:txBody>
          <a:bodyPr/>
          <a:lstStyle/>
          <a:p>
            <a:fld id="{525E9E7B-7CEB-48D7-8FD9-B9BD356146B3}" type="slidenum">
              <a:rPr lang="en-GB" smtClean="0"/>
              <a:t>18</a:t>
            </a:fld>
            <a:endParaRPr lang="en-GB"/>
          </a:p>
        </p:txBody>
      </p:sp>
    </p:spTree>
    <p:extLst>
      <p:ext uri="{BB962C8B-B14F-4D97-AF65-F5344CB8AC3E}">
        <p14:creationId xmlns:p14="http://schemas.microsoft.com/office/powerpoint/2010/main" val="351857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5E9E7B-7CEB-48D7-8FD9-B9BD356146B3}" type="slidenum">
              <a:rPr lang="en-GB" smtClean="0"/>
              <a:t>19</a:t>
            </a:fld>
            <a:endParaRPr lang="en-GB"/>
          </a:p>
        </p:txBody>
      </p:sp>
    </p:spTree>
    <p:extLst>
      <p:ext uri="{BB962C8B-B14F-4D97-AF65-F5344CB8AC3E}">
        <p14:creationId xmlns:p14="http://schemas.microsoft.com/office/powerpoint/2010/main" val="206823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Sources</a:t>
            </a:r>
          </a:p>
          <a:p>
            <a:pPr marL="0" indent="0">
              <a:buNone/>
            </a:pPr>
            <a:r>
              <a:rPr lang="en-GB" sz="1200" baseline="30000" dirty="0"/>
              <a:t>1  </a:t>
            </a:r>
            <a:r>
              <a:rPr lang="en-GB" sz="1200" dirty="0"/>
              <a:t>Valuing the Vital: Grassland Ecosystem Services in the UK. June 2023. Plantlife International. </a:t>
            </a:r>
          </a:p>
          <a:p>
            <a:pPr marL="0" indent="0">
              <a:buNone/>
            </a:pPr>
            <a:r>
              <a:rPr lang="en-GB" sz="1200" baseline="30000" dirty="0"/>
              <a:t>2  </a:t>
            </a:r>
            <a:r>
              <a:rPr lang="en-GB" sz="1200" dirty="0"/>
              <a:t>Carbon storage and sequestration by habitat: a review of the evidence (second edition). October 2021. Natural England.</a:t>
            </a:r>
          </a:p>
          <a:p>
            <a:pPr marL="0" indent="0">
              <a:buNone/>
            </a:pPr>
            <a:r>
              <a:rPr lang="en-GB" sz="1200" baseline="30000" dirty="0"/>
              <a:t>3  </a:t>
            </a:r>
            <a:r>
              <a:rPr lang="en-GB" sz="1200" dirty="0"/>
              <a:t>Review of Grassland Trends in the UK. June 2023. Plantlife International. </a:t>
            </a:r>
          </a:p>
          <a:p>
            <a:endParaRPr lang="en-GB" dirty="0"/>
          </a:p>
        </p:txBody>
      </p:sp>
      <p:sp>
        <p:nvSpPr>
          <p:cNvPr id="4" name="Slide Number Placeholder 3"/>
          <p:cNvSpPr>
            <a:spLocks noGrp="1"/>
          </p:cNvSpPr>
          <p:nvPr>
            <p:ph type="sldNum" sz="quarter" idx="5"/>
          </p:nvPr>
        </p:nvSpPr>
        <p:spPr/>
        <p:txBody>
          <a:bodyPr/>
          <a:lstStyle/>
          <a:p>
            <a:fld id="{525E9E7B-7CEB-48D7-8FD9-B9BD356146B3}" type="slidenum">
              <a:rPr lang="en-GB" smtClean="0"/>
              <a:t>4</a:t>
            </a:fld>
            <a:endParaRPr lang="en-GB"/>
          </a:p>
        </p:txBody>
      </p:sp>
    </p:spTree>
    <p:extLst>
      <p:ext uri="{BB962C8B-B14F-4D97-AF65-F5344CB8AC3E}">
        <p14:creationId xmlns:p14="http://schemas.microsoft.com/office/powerpoint/2010/main" val="183497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save time, learners could also use the Grassland profiles document and </a:t>
            </a:r>
          </a:p>
        </p:txBody>
      </p:sp>
      <p:sp>
        <p:nvSpPr>
          <p:cNvPr id="4" name="Slide Number Placeholder 3"/>
          <p:cNvSpPr>
            <a:spLocks noGrp="1"/>
          </p:cNvSpPr>
          <p:nvPr>
            <p:ph type="sldNum" sz="quarter" idx="5"/>
          </p:nvPr>
        </p:nvSpPr>
        <p:spPr/>
        <p:txBody>
          <a:bodyPr/>
          <a:lstStyle/>
          <a:p>
            <a:fld id="{525E9E7B-7CEB-48D7-8FD9-B9BD356146B3}" type="slidenum">
              <a:rPr lang="en-GB" smtClean="0"/>
              <a:t>8</a:t>
            </a:fld>
            <a:endParaRPr lang="en-GB"/>
          </a:p>
        </p:txBody>
      </p:sp>
    </p:spTree>
    <p:extLst>
      <p:ext uri="{BB962C8B-B14F-4D97-AF65-F5344CB8AC3E}">
        <p14:creationId xmlns:p14="http://schemas.microsoft.com/office/powerpoint/2010/main" val="283840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5E9E7B-7CEB-48D7-8FD9-B9BD356146B3}" type="slidenum">
              <a:rPr lang="en-GB" smtClean="0"/>
              <a:t>10</a:t>
            </a:fld>
            <a:endParaRPr lang="en-GB"/>
          </a:p>
        </p:txBody>
      </p:sp>
    </p:spTree>
    <p:extLst>
      <p:ext uri="{BB962C8B-B14F-4D97-AF65-F5344CB8AC3E}">
        <p14:creationId xmlns:p14="http://schemas.microsoft.com/office/powerpoint/2010/main" val="77613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for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Fire and Grazing: the Secret to a Healthy Grassland - </a:t>
            </a:r>
            <a:r>
              <a:rPr lang="en-GB" dirty="0"/>
              <a:t>Frontiers for young minds - https://kids.frontiersin.org/articles/10.3389/frym.2026.1584825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ecological benefits of fire – National Geographic Education - https://education.nationalgeographic.org/resource/ecological-benefits-fire/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5E9E7B-7CEB-48D7-8FD9-B9BD356146B3}" type="slidenum">
              <a:rPr lang="en-GB" smtClean="0"/>
              <a:t>11</a:t>
            </a:fld>
            <a:endParaRPr lang="en-GB"/>
          </a:p>
        </p:txBody>
      </p:sp>
    </p:spTree>
    <p:extLst>
      <p:ext uri="{BB962C8B-B14F-4D97-AF65-F5344CB8AC3E}">
        <p14:creationId xmlns:p14="http://schemas.microsoft.com/office/powerpoint/2010/main" val="34215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starting points for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Frontiers for young minds - </a:t>
            </a:r>
            <a:r>
              <a:rPr lang="en-GB" sz="1200" b="0" i="0" kern="1200" dirty="0">
                <a:solidFill>
                  <a:schemeClr val="tx1"/>
                </a:solidFill>
                <a:effectLst/>
                <a:latin typeface="+mn-lt"/>
                <a:ea typeface="+mn-ea"/>
                <a:cs typeface="+mn-cs"/>
              </a:rPr>
              <a:t>Cracks in the Earth: Why is East Africa Losing Its Soil?</a:t>
            </a:r>
            <a:endParaRPr lang="en-GB" dirty="0"/>
          </a:p>
          <a:p>
            <a:r>
              <a:rPr lang="en-GB" dirty="0"/>
              <a:t>https://kids.frontiersin.org/articles/10.3389/frym.2026.1751430</a:t>
            </a:r>
          </a:p>
          <a:p>
            <a:endParaRPr lang="en-GB" dirty="0"/>
          </a:p>
          <a:p>
            <a:r>
              <a:rPr lang="en-GB" dirty="0"/>
              <a:t>Plantlife - Plantlife.org.uk </a:t>
            </a:r>
          </a:p>
          <a:p>
            <a:r>
              <a:rPr lang="en-GB" dirty="0"/>
              <a:t>https://www.plantlife.org.uk/wp-content/uploads/2023/12/Plantlife-WWF-Equilibrium-Research-briefing-grasslands-in-NDCs-NBSAPs-Nov-2023.pdf</a:t>
            </a:r>
          </a:p>
          <a:p>
            <a:endParaRPr lang="en-GB" dirty="0"/>
          </a:p>
          <a:p>
            <a:r>
              <a:rPr lang="en-GB" dirty="0"/>
              <a:t>Royal Botanic Gardens KEW – </a:t>
            </a:r>
          </a:p>
          <a:p>
            <a:r>
              <a:rPr lang="en-GB" dirty="0"/>
              <a:t>https://www.kew.org/read-and-watch/combating-desertification</a:t>
            </a:r>
          </a:p>
          <a:p>
            <a:endParaRPr lang="en-GB" dirty="0"/>
          </a:p>
        </p:txBody>
      </p:sp>
      <p:sp>
        <p:nvSpPr>
          <p:cNvPr id="4" name="Slide Number Placeholder 3"/>
          <p:cNvSpPr>
            <a:spLocks noGrp="1"/>
          </p:cNvSpPr>
          <p:nvPr>
            <p:ph type="sldNum" sz="quarter" idx="5"/>
          </p:nvPr>
        </p:nvSpPr>
        <p:spPr/>
        <p:txBody>
          <a:bodyPr/>
          <a:lstStyle/>
          <a:p>
            <a:fld id="{525E9E7B-7CEB-48D7-8FD9-B9BD356146B3}" type="slidenum">
              <a:rPr lang="en-GB" smtClean="0"/>
              <a:t>12</a:t>
            </a:fld>
            <a:endParaRPr lang="en-GB"/>
          </a:p>
        </p:txBody>
      </p:sp>
    </p:spTree>
    <p:extLst>
      <p:ext uri="{BB962C8B-B14F-4D97-AF65-F5344CB8AC3E}">
        <p14:creationId xmlns:p14="http://schemas.microsoft.com/office/powerpoint/2010/main" val="403035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Grasslands made for humans are usually:</a:t>
            </a:r>
          </a:p>
          <a:p>
            <a:pPr marL="171450" indent="-171450">
              <a:buFontTx/>
              <a:buChar char="-"/>
            </a:pPr>
            <a:r>
              <a:rPr lang="en-GB" dirty="0"/>
              <a:t>flatter and smoother</a:t>
            </a:r>
          </a:p>
          <a:p>
            <a:pPr marL="171450" indent="-171450">
              <a:buFontTx/>
              <a:buChar char="-"/>
            </a:pPr>
            <a:r>
              <a:rPr lang="en-GB" dirty="0"/>
              <a:t>shorter vegetation</a:t>
            </a:r>
          </a:p>
          <a:p>
            <a:pPr marL="171450" indent="-171450">
              <a:buFontTx/>
              <a:buChar char="-"/>
            </a:pPr>
            <a:r>
              <a:rPr lang="en-GB" dirty="0"/>
              <a:t>fewer plant species</a:t>
            </a:r>
          </a:p>
          <a:p>
            <a:pPr marL="171450" indent="-171450">
              <a:buFontTx/>
              <a:buChar char="-"/>
            </a:pPr>
            <a:endParaRPr lang="en-GB" dirty="0"/>
          </a:p>
          <a:p>
            <a:pPr marL="0" indent="0">
              <a:buFontTx/>
              <a:buNone/>
            </a:pPr>
            <a:r>
              <a:rPr lang="en-GB" dirty="0"/>
              <a:t>Ball games are more predictable and safer for people on smoother, flatter surfaces.</a:t>
            </a:r>
          </a:p>
          <a:p>
            <a:pPr marL="0" indent="0">
              <a:buFontTx/>
              <a:buNone/>
            </a:pPr>
            <a:r>
              <a:rPr lang="en-GB" dirty="0"/>
              <a:t>It is easier to walk through shorter vegetation.</a:t>
            </a:r>
          </a:p>
          <a:p>
            <a:pPr marL="0" indent="0">
              <a:buFontTx/>
              <a:buNone/>
            </a:pPr>
            <a:r>
              <a:rPr lang="en-GB" dirty="0"/>
              <a:t>Some people like the look of short, uniform grass lawns.</a:t>
            </a:r>
          </a:p>
        </p:txBody>
      </p:sp>
      <p:sp>
        <p:nvSpPr>
          <p:cNvPr id="4" name="Slide Number Placeholder 3"/>
          <p:cNvSpPr>
            <a:spLocks noGrp="1"/>
          </p:cNvSpPr>
          <p:nvPr>
            <p:ph type="sldNum" sz="quarter" idx="5"/>
          </p:nvPr>
        </p:nvSpPr>
        <p:spPr/>
        <p:txBody>
          <a:bodyPr/>
          <a:lstStyle/>
          <a:p>
            <a:fld id="{525E9E7B-7CEB-48D7-8FD9-B9BD356146B3}" type="slidenum">
              <a:rPr lang="en-GB" smtClean="0"/>
              <a:t>14</a:t>
            </a:fld>
            <a:endParaRPr lang="en-GB"/>
          </a:p>
        </p:txBody>
      </p:sp>
    </p:spTree>
    <p:extLst>
      <p:ext uri="{BB962C8B-B14F-4D97-AF65-F5344CB8AC3E}">
        <p14:creationId xmlns:p14="http://schemas.microsoft.com/office/powerpoint/2010/main" val="126817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Possible responses include:</a:t>
            </a:r>
          </a:p>
          <a:p>
            <a:r>
              <a:rPr lang="en-GB"/>
              <a:t>Mowing/cutting – Acts like grazing.</a:t>
            </a:r>
          </a:p>
          <a:p>
            <a:endParaRPr lang="en-GB"/>
          </a:p>
          <a:p>
            <a:r>
              <a:rPr lang="en-GB"/>
              <a:t>Weeding – Acts like herbivores which specialise in feeding on some species more than others.</a:t>
            </a:r>
          </a:p>
          <a:p>
            <a:endParaRPr lang="en-GB"/>
          </a:p>
          <a:p>
            <a:r>
              <a:rPr lang="en-GB"/>
              <a:t>Seeding – Acts like seed dispersal, but brings in specifically grass seeds.</a:t>
            </a:r>
          </a:p>
          <a:p>
            <a:endParaRPr lang="en-GB"/>
          </a:p>
          <a:p>
            <a:r>
              <a:rPr lang="en-GB"/>
              <a:t>Watering – Acts like rain (precipitation). Allows fast growing plants and plants that thrive with more water to continue growing in dry conditions.</a:t>
            </a:r>
          </a:p>
        </p:txBody>
      </p:sp>
      <p:sp>
        <p:nvSpPr>
          <p:cNvPr id="4" name="Slide Number Placeholder 3"/>
          <p:cNvSpPr>
            <a:spLocks noGrp="1"/>
          </p:cNvSpPr>
          <p:nvPr>
            <p:ph type="sldNum" sz="quarter" idx="5"/>
          </p:nvPr>
        </p:nvSpPr>
        <p:spPr/>
        <p:txBody>
          <a:bodyPr/>
          <a:lstStyle/>
          <a:p>
            <a:fld id="{525E9E7B-7CEB-48D7-8FD9-B9BD356146B3}" type="slidenum">
              <a:rPr lang="en-GB" smtClean="0"/>
              <a:t>15</a:t>
            </a:fld>
            <a:endParaRPr lang="en-GB"/>
          </a:p>
        </p:txBody>
      </p:sp>
    </p:spTree>
    <p:extLst>
      <p:ext uri="{BB962C8B-B14F-4D97-AF65-F5344CB8AC3E}">
        <p14:creationId xmlns:p14="http://schemas.microsoft.com/office/powerpoint/2010/main" val="47842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477C-C8A1-0461-9F2E-57EF114B0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9AF2B-9845-6009-B618-1B7AB2AC6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BD45F-FBA2-A904-DD21-3A10AEB3732D}"/>
              </a:ext>
            </a:extLst>
          </p:cNvPr>
          <p:cNvSpPr>
            <a:spLocks noGrp="1"/>
          </p:cNvSpPr>
          <p:nvPr>
            <p:ph type="body" idx="1"/>
          </p:nvPr>
        </p:nvSpPr>
        <p:spPr/>
        <p:txBody>
          <a:bodyPr/>
          <a:lstStyle/>
          <a:p>
            <a:pPr marL="0" indent="0">
              <a:buFontTx/>
              <a:buNone/>
            </a:pPr>
            <a:r>
              <a:rPr lang="en-GB" dirty="0"/>
              <a:t>Potential responses could include:</a:t>
            </a:r>
          </a:p>
          <a:p>
            <a:pPr marL="171450" indent="-171450">
              <a:buFont typeface="Arial" panose="020B0604020202020204" pitchFamily="34" charset="0"/>
              <a:buChar char="•"/>
            </a:pPr>
            <a:r>
              <a:rPr lang="en-GB" dirty="0"/>
              <a:t>Flat, even surfaces of lawns offer fewer microhabitats and less 3-dimensional structure for living things to shelter in.</a:t>
            </a:r>
          </a:p>
          <a:p>
            <a:pPr marL="171450" indent="-171450">
              <a:buFont typeface="Arial" panose="020B0604020202020204" pitchFamily="34" charset="0"/>
              <a:buChar char="•"/>
            </a:pPr>
            <a:r>
              <a:rPr lang="en-GB" dirty="0"/>
              <a:t>Regular watering may affect ground or soil nesting animals, and may allow drought-sensitive plants to survive and outcompete slower-growing, drought-tolerant plants.</a:t>
            </a:r>
          </a:p>
          <a:p>
            <a:pPr marL="171450" indent="-171450">
              <a:buFont typeface="Arial" panose="020B0604020202020204" pitchFamily="34" charset="0"/>
              <a:buChar char="•"/>
            </a:pPr>
            <a:r>
              <a:rPr lang="en-GB" dirty="0"/>
              <a:t>Application of chemicals at concentrations that are not harmful to human-sized organisms might be harmful to smaller organisms.</a:t>
            </a:r>
          </a:p>
          <a:p>
            <a:pPr marL="171450" indent="-171450">
              <a:buFont typeface="Arial" panose="020B0604020202020204" pitchFamily="34" charset="0"/>
              <a:buChar char="•"/>
            </a:pPr>
            <a:r>
              <a:rPr lang="en-GB" dirty="0"/>
              <a:t>Mowing kills or reduces populations of tall plants and the aphids they support, affecting all the animals that feed on aphids.</a:t>
            </a:r>
          </a:p>
          <a:p>
            <a:pPr marL="0" indent="0">
              <a:buFontTx/>
              <a:buNone/>
            </a:pPr>
            <a:endParaRPr lang="en-GB" dirty="0"/>
          </a:p>
          <a:p>
            <a:pPr marL="0" indent="0">
              <a:buFontTx/>
              <a:buNone/>
            </a:pPr>
            <a:r>
              <a:rPr lang="en-GB" dirty="0"/>
              <a:t>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Living Meadow: How Mowing Affects Insects and Spiders – Frontiers for young minds - </a:t>
            </a:r>
            <a:r>
              <a:rPr lang="en-GB" dirty="0"/>
              <a:t>https://kids.frontiersin.org/articles/10.3389/frym.2025.1565644</a:t>
            </a:r>
          </a:p>
        </p:txBody>
      </p:sp>
      <p:sp>
        <p:nvSpPr>
          <p:cNvPr id="4" name="Slide Number Placeholder 3">
            <a:extLst>
              <a:ext uri="{FF2B5EF4-FFF2-40B4-BE49-F238E27FC236}">
                <a16:creationId xmlns:a16="http://schemas.microsoft.com/office/drawing/2014/main" id="{1558A78B-CD5A-7EAE-F324-7E4F145717DA}"/>
              </a:ext>
            </a:extLst>
          </p:cNvPr>
          <p:cNvSpPr>
            <a:spLocks noGrp="1"/>
          </p:cNvSpPr>
          <p:nvPr>
            <p:ph type="sldNum" sz="quarter" idx="5"/>
          </p:nvPr>
        </p:nvSpPr>
        <p:spPr/>
        <p:txBody>
          <a:bodyPr/>
          <a:lstStyle/>
          <a:p>
            <a:fld id="{525E9E7B-7CEB-48D7-8FD9-B9BD356146B3}" type="slidenum">
              <a:rPr lang="en-GB" smtClean="0"/>
              <a:t>16</a:t>
            </a:fld>
            <a:endParaRPr lang="en-GB"/>
          </a:p>
        </p:txBody>
      </p:sp>
    </p:spTree>
    <p:extLst>
      <p:ext uri="{BB962C8B-B14F-4D97-AF65-F5344CB8AC3E}">
        <p14:creationId xmlns:p14="http://schemas.microsoft.com/office/powerpoint/2010/main" val="3060991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3EDD7F-0B82-C51C-3680-61632F98BBB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B5A99B-290C-EB84-C143-9283C7BB8471}"/>
              </a:ext>
            </a:extLst>
          </p:cNvPr>
          <p:cNvSpPr>
            <a:spLocks noGrp="1"/>
          </p:cNvSpPr>
          <p:nvPr>
            <p:ph type="ctrTitle"/>
          </p:nvPr>
        </p:nvSpPr>
        <p:spPr>
          <a:xfrm>
            <a:off x="2361156" y="1773717"/>
            <a:ext cx="7469688"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3DD4BE8-E740-1072-E5EC-BB833546939A}"/>
              </a:ext>
            </a:extLst>
          </p:cNvPr>
          <p:cNvSpPr>
            <a:spLocks noGrp="1"/>
          </p:cNvSpPr>
          <p:nvPr>
            <p:ph type="subTitle" idx="1"/>
          </p:nvPr>
        </p:nvSpPr>
        <p:spPr>
          <a:xfrm>
            <a:off x="1524000" y="433387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62551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886F-72A9-F985-A201-4F223466A4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A10194-04A1-8324-387B-160EABDB17FC}"/>
              </a:ext>
            </a:extLst>
          </p:cNvPr>
          <p:cNvSpPr>
            <a:spLocks noGrp="1"/>
          </p:cNvSpPr>
          <p:nvPr>
            <p:ph idx="1"/>
          </p:nvPr>
        </p:nvSpPr>
        <p:spPr>
          <a:xfrm>
            <a:off x="551146" y="1678488"/>
            <a:ext cx="5386192" cy="449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a:extLst>
              <a:ext uri="{FF2B5EF4-FFF2-40B4-BE49-F238E27FC236}">
                <a16:creationId xmlns:a16="http://schemas.microsoft.com/office/drawing/2014/main" id="{D5478D2C-E60A-656E-D55F-224A2F07F861}"/>
              </a:ext>
            </a:extLst>
          </p:cNvPr>
          <p:cNvSpPr>
            <a:spLocks noGrp="1"/>
          </p:cNvSpPr>
          <p:nvPr>
            <p:ph idx="10"/>
          </p:nvPr>
        </p:nvSpPr>
        <p:spPr>
          <a:xfrm>
            <a:off x="6125228" y="1678488"/>
            <a:ext cx="5386192" cy="449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8086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366-58E7-B97E-C97B-A0F9D25C7C7E}"/>
              </a:ext>
            </a:extLst>
          </p:cNvPr>
          <p:cNvSpPr>
            <a:spLocks noGrp="1"/>
          </p:cNvSpPr>
          <p:nvPr>
            <p:ph type="title"/>
          </p:nvPr>
        </p:nvSpPr>
        <p:spPr>
          <a:xfrm>
            <a:off x="551145" y="365126"/>
            <a:ext cx="5544855" cy="824848"/>
          </a:xfrm>
        </p:spPr>
        <p:txBody>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6360E23-61F1-F98C-BD87-E47C51A568A2}"/>
              </a:ext>
            </a:extLst>
          </p:cNvPr>
          <p:cNvSpPr>
            <a:spLocks noGrp="1"/>
          </p:cNvSpPr>
          <p:nvPr>
            <p:ph idx="1"/>
          </p:nvPr>
        </p:nvSpPr>
        <p:spPr>
          <a:xfrm>
            <a:off x="551145" y="1678488"/>
            <a:ext cx="5544855" cy="449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5">
            <a:extLst>
              <a:ext uri="{FF2B5EF4-FFF2-40B4-BE49-F238E27FC236}">
                <a16:creationId xmlns:a16="http://schemas.microsoft.com/office/drawing/2014/main" id="{76874894-4920-0F65-0FBC-707382216BED}"/>
              </a:ext>
            </a:extLst>
          </p:cNvPr>
          <p:cNvSpPr>
            <a:spLocks noGrp="1"/>
          </p:cNvSpPr>
          <p:nvPr>
            <p:ph sz="quarter" idx="4"/>
          </p:nvPr>
        </p:nvSpPr>
        <p:spPr>
          <a:xfrm>
            <a:off x="6172199" y="538619"/>
            <a:ext cx="5468655" cy="5651044"/>
          </a:xfrm>
        </p:spPr>
        <p:txBody>
          <a:bodyPr/>
          <a:lstStyle>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75019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366-58E7-B97E-C97B-A0F9D25C7C7E}"/>
              </a:ext>
            </a:extLst>
          </p:cNvPr>
          <p:cNvSpPr>
            <a:spLocks noGrp="1"/>
          </p:cNvSpPr>
          <p:nvPr>
            <p:ph type="title"/>
          </p:nvPr>
        </p:nvSpPr>
        <p:spPr>
          <a:xfrm>
            <a:off x="551145" y="365126"/>
            <a:ext cx="5544855" cy="824848"/>
          </a:xfrm>
        </p:spPr>
        <p:txBody>
          <a:bodyPr/>
          <a:lstStyle/>
          <a:p>
            <a:r>
              <a:rPr lang="en-GB"/>
              <a:t>Click to edit Master title style</a:t>
            </a:r>
            <a:endParaRPr lang="en-US"/>
          </a:p>
        </p:txBody>
      </p:sp>
      <p:sp>
        <p:nvSpPr>
          <p:cNvPr id="9" name="Content Placeholder 5">
            <a:extLst>
              <a:ext uri="{FF2B5EF4-FFF2-40B4-BE49-F238E27FC236}">
                <a16:creationId xmlns:a16="http://schemas.microsoft.com/office/drawing/2014/main" id="{76874894-4920-0F65-0FBC-707382216BED}"/>
              </a:ext>
            </a:extLst>
          </p:cNvPr>
          <p:cNvSpPr>
            <a:spLocks noGrp="1"/>
          </p:cNvSpPr>
          <p:nvPr>
            <p:ph sz="quarter" idx="4"/>
          </p:nvPr>
        </p:nvSpPr>
        <p:spPr>
          <a:xfrm>
            <a:off x="551145" y="1716065"/>
            <a:ext cx="3485368" cy="4473597"/>
          </a:xfrm>
        </p:spPr>
        <p:txBody>
          <a:bodyPr/>
          <a:lstStyle>
            <a:lvl5pPr marL="1828800" indent="0">
              <a:buNone/>
              <a:defRPr/>
            </a:lvl5pPr>
          </a:lstStyle>
          <a:p>
            <a:pPr lvl="0"/>
            <a:r>
              <a:rPr lang="en-GB"/>
              <a:t>Click to edit Master text styles</a:t>
            </a:r>
          </a:p>
        </p:txBody>
      </p:sp>
      <p:sp>
        <p:nvSpPr>
          <p:cNvPr id="3" name="Content Placeholder 5">
            <a:extLst>
              <a:ext uri="{FF2B5EF4-FFF2-40B4-BE49-F238E27FC236}">
                <a16:creationId xmlns:a16="http://schemas.microsoft.com/office/drawing/2014/main" id="{5D4B798D-A4C8-D8D8-3420-B6DC2A443D1E}"/>
              </a:ext>
            </a:extLst>
          </p:cNvPr>
          <p:cNvSpPr>
            <a:spLocks noGrp="1"/>
          </p:cNvSpPr>
          <p:nvPr>
            <p:ph sz="quarter" idx="10"/>
          </p:nvPr>
        </p:nvSpPr>
        <p:spPr>
          <a:xfrm>
            <a:off x="4353316" y="1716065"/>
            <a:ext cx="3485368" cy="4473597"/>
          </a:xfrm>
        </p:spPr>
        <p:txBody>
          <a:bodyPr/>
          <a:lstStyle>
            <a:lvl5pPr marL="1828800" indent="0">
              <a:buNone/>
              <a:defRPr/>
            </a:lvl5pPr>
          </a:lstStyle>
          <a:p>
            <a:pPr lvl="0"/>
            <a:r>
              <a:rPr lang="en-GB"/>
              <a:t>Click to edit Master text styles</a:t>
            </a:r>
          </a:p>
        </p:txBody>
      </p:sp>
      <p:sp>
        <p:nvSpPr>
          <p:cNvPr id="4" name="Content Placeholder 5">
            <a:extLst>
              <a:ext uri="{FF2B5EF4-FFF2-40B4-BE49-F238E27FC236}">
                <a16:creationId xmlns:a16="http://schemas.microsoft.com/office/drawing/2014/main" id="{0F15EE19-55FC-39EF-3F24-108345EB3EC5}"/>
              </a:ext>
            </a:extLst>
          </p:cNvPr>
          <p:cNvSpPr>
            <a:spLocks noGrp="1"/>
          </p:cNvSpPr>
          <p:nvPr>
            <p:ph sz="quarter" idx="11"/>
          </p:nvPr>
        </p:nvSpPr>
        <p:spPr>
          <a:xfrm>
            <a:off x="8155487" y="1716065"/>
            <a:ext cx="3485368" cy="4473597"/>
          </a:xfrm>
        </p:spPr>
        <p:txBody>
          <a:bodyPr/>
          <a:lstStyle>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79109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CAB82-8783-3F60-4083-CDDFBE47BAF9}"/>
              </a:ext>
            </a:extLst>
          </p:cNvPr>
          <p:cNvPicPr>
            <a:picLocks noChangeAspect="1"/>
          </p:cNvPicPr>
          <p:nvPr userDrawn="1"/>
        </p:nvPicPr>
        <p:blipFill>
          <a:blip r:embed="rId2"/>
          <a:srcRect/>
          <a:stretch/>
        </p:blipFill>
        <p:spPr>
          <a:xfrm>
            <a:off x="0" y="10160"/>
            <a:ext cx="12192000" cy="6858000"/>
          </a:xfrm>
          <a:prstGeom prst="rect">
            <a:avLst/>
          </a:prstGeom>
        </p:spPr>
      </p:pic>
      <p:sp>
        <p:nvSpPr>
          <p:cNvPr id="2" name="Title 1">
            <a:extLst>
              <a:ext uri="{FF2B5EF4-FFF2-40B4-BE49-F238E27FC236}">
                <a16:creationId xmlns:a16="http://schemas.microsoft.com/office/drawing/2014/main" id="{75B8D366-58E7-B97E-C97B-A0F9D25C7C7E}"/>
              </a:ext>
            </a:extLst>
          </p:cNvPr>
          <p:cNvSpPr>
            <a:spLocks noGrp="1"/>
          </p:cNvSpPr>
          <p:nvPr>
            <p:ph type="title"/>
          </p:nvPr>
        </p:nvSpPr>
        <p:spPr>
          <a:xfrm>
            <a:off x="551145" y="365126"/>
            <a:ext cx="5544855" cy="824848"/>
          </a:xfrm>
        </p:spPr>
        <p:txBody>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6360E23-61F1-F98C-BD87-E47C51A568A2}"/>
              </a:ext>
            </a:extLst>
          </p:cNvPr>
          <p:cNvSpPr>
            <a:spLocks noGrp="1"/>
          </p:cNvSpPr>
          <p:nvPr>
            <p:ph idx="1"/>
          </p:nvPr>
        </p:nvSpPr>
        <p:spPr>
          <a:xfrm>
            <a:off x="551145" y="1678488"/>
            <a:ext cx="5544855" cy="449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9770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729701-92B3-B0AD-8D57-6E6565BCFEF6}"/>
              </a:ext>
            </a:extLst>
          </p:cNvPr>
          <p:cNvSpPr/>
          <p:nvPr userDrawn="1"/>
        </p:nvSpPr>
        <p:spPr>
          <a:xfrm>
            <a:off x="431515" y="5681609"/>
            <a:ext cx="2393878" cy="87330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2A9108-7595-385F-9171-789A257D2EBE}"/>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3236" y="1966074"/>
            <a:ext cx="8448963" cy="4755093"/>
          </a:xfrm>
          <a:prstGeom prst="rect">
            <a:avLst/>
          </a:prstGeom>
        </p:spPr>
      </p:pic>
    </p:spTree>
    <p:extLst>
      <p:ext uri="{BB962C8B-B14F-4D97-AF65-F5344CB8AC3E}">
        <p14:creationId xmlns:p14="http://schemas.microsoft.com/office/powerpoint/2010/main" val="383757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2CA22-8BEC-0CCA-46EF-F249048DB3E3}"/>
              </a:ext>
            </a:extLst>
          </p:cNvPr>
          <p:cNvSpPr>
            <a:spLocks noGrp="1"/>
          </p:cNvSpPr>
          <p:nvPr>
            <p:ph type="title"/>
          </p:nvPr>
        </p:nvSpPr>
        <p:spPr>
          <a:xfrm>
            <a:off x="551145" y="365126"/>
            <a:ext cx="10802655" cy="82484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EDA45D-5174-0B71-323D-EA88C4840B01}"/>
              </a:ext>
            </a:extLst>
          </p:cNvPr>
          <p:cNvSpPr>
            <a:spLocks noGrp="1"/>
          </p:cNvSpPr>
          <p:nvPr>
            <p:ph type="body" idx="1"/>
          </p:nvPr>
        </p:nvSpPr>
        <p:spPr>
          <a:xfrm>
            <a:off x="551145" y="1678488"/>
            <a:ext cx="10802655" cy="44984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logo with green leaves&#10;&#10;Description automatically generated">
            <a:extLst>
              <a:ext uri="{FF2B5EF4-FFF2-40B4-BE49-F238E27FC236}">
                <a16:creationId xmlns:a16="http://schemas.microsoft.com/office/drawing/2014/main" id="{9A6C955F-1526-4E73-D1A8-763349869C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9482" y="5611880"/>
            <a:ext cx="1990655" cy="1027680"/>
          </a:xfrm>
          <a:prstGeom prst="rect">
            <a:avLst/>
          </a:prstGeom>
        </p:spPr>
      </p:pic>
    </p:spTree>
    <p:extLst>
      <p:ext uri="{BB962C8B-B14F-4D97-AF65-F5344CB8AC3E}">
        <p14:creationId xmlns:p14="http://schemas.microsoft.com/office/powerpoint/2010/main" val="2830307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200" b="1" kern="1200">
          <a:solidFill>
            <a:schemeClr val="tx1"/>
          </a:solidFill>
          <a:latin typeface="Work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jpe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B399B-A0C8-4494-4A59-6FA53BCB4B7E}"/>
              </a:ext>
            </a:extLst>
          </p:cNvPr>
          <p:cNvSpPr>
            <a:spLocks noGrp="1"/>
          </p:cNvSpPr>
          <p:nvPr>
            <p:ph type="ctrTitle"/>
          </p:nvPr>
        </p:nvSpPr>
        <p:spPr>
          <a:xfrm>
            <a:off x="2361156" y="2269017"/>
            <a:ext cx="7469688" cy="1248883"/>
          </a:xfrm>
        </p:spPr>
        <p:txBody>
          <a:bodyPr>
            <a:normAutofit/>
          </a:bodyPr>
          <a:lstStyle/>
          <a:p>
            <a:r>
              <a:rPr lang="en-GB" sz="4400">
                <a:latin typeface="Work Sans"/>
              </a:rPr>
              <a:t>Grassland ecosystems</a:t>
            </a:r>
            <a:endParaRPr lang="en-GB" sz="4400"/>
          </a:p>
        </p:txBody>
      </p:sp>
    </p:spTree>
    <p:extLst>
      <p:ext uri="{BB962C8B-B14F-4D97-AF65-F5344CB8AC3E}">
        <p14:creationId xmlns:p14="http://schemas.microsoft.com/office/powerpoint/2010/main" val="382642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E7FDA-D116-E602-087B-53ACD06C7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0C21D-FC30-9D8B-FB4D-6CB74B002FBF}"/>
              </a:ext>
            </a:extLst>
          </p:cNvPr>
          <p:cNvSpPr>
            <a:spLocks noGrp="1"/>
          </p:cNvSpPr>
          <p:nvPr>
            <p:ph type="title"/>
          </p:nvPr>
        </p:nvSpPr>
        <p:spPr/>
        <p:txBody>
          <a:bodyPr/>
          <a:lstStyle/>
          <a:p>
            <a:r>
              <a:rPr lang="en-GB"/>
              <a:t>Processes that maintain grasslands</a:t>
            </a:r>
          </a:p>
        </p:txBody>
      </p:sp>
      <p:sp>
        <p:nvSpPr>
          <p:cNvPr id="3" name="Content Placeholder 2">
            <a:extLst>
              <a:ext uri="{FF2B5EF4-FFF2-40B4-BE49-F238E27FC236}">
                <a16:creationId xmlns:a16="http://schemas.microsoft.com/office/drawing/2014/main" id="{F91635A4-D98E-721B-517D-55491BE2BE09}"/>
              </a:ext>
            </a:extLst>
          </p:cNvPr>
          <p:cNvSpPr>
            <a:spLocks noGrp="1"/>
          </p:cNvSpPr>
          <p:nvPr>
            <p:ph idx="1"/>
          </p:nvPr>
        </p:nvSpPr>
        <p:spPr>
          <a:xfrm>
            <a:off x="551145" y="1702971"/>
            <a:ext cx="7226279" cy="3896459"/>
          </a:xfrm>
        </p:spPr>
        <p:txBody>
          <a:bodyPr>
            <a:normAutofit/>
          </a:bodyPr>
          <a:lstStyle/>
          <a:p>
            <a:pPr marL="0" indent="0">
              <a:buNone/>
            </a:pPr>
            <a:r>
              <a:rPr lang="en-GB" sz="2000" b="1" dirty="0"/>
              <a:t>Grazing</a:t>
            </a:r>
          </a:p>
          <a:p>
            <a:pPr marL="0" indent="0">
              <a:buNone/>
            </a:pPr>
            <a:r>
              <a:rPr lang="en-GB" sz="2000" dirty="0"/>
              <a:t>Grazing herbivores eat the tops of plants which grow close to the ground. </a:t>
            </a:r>
          </a:p>
          <a:p>
            <a:pPr marL="0" indent="0">
              <a:buNone/>
            </a:pPr>
            <a:endParaRPr lang="en-GB" sz="2000" dirty="0"/>
          </a:p>
          <a:p>
            <a:pPr marL="0" indent="0">
              <a:buNone/>
            </a:pPr>
            <a:r>
              <a:rPr lang="en-GB" sz="2000" dirty="0"/>
              <a:t>Grazing maintains grasslands because grasses grow by sending up leaves from just below the ground. The main growing point in most grasses is at or below the soil surface, so they are unlikely to be eaten by grazing. </a:t>
            </a:r>
          </a:p>
          <a:p>
            <a:pPr marL="0" indent="0">
              <a:buNone/>
            </a:pPr>
            <a:r>
              <a:rPr lang="en-GB" sz="2000" dirty="0"/>
              <a:t>Many other plants grow from buds at the top or along the stem. Grazing can slow the growth or kill these plants because many of the growing points are eaten.</a:t>
            </a:r>
          </a:p>
        </p:txBody>
      </p:sp>
      <p:pic>
        <p:nvPicPr>
          <p:cNvPr id="5" name="Picture 4">
            <a:extLst>
              <a:ext uri="{FF2B5EF4-FFF2-40B4-BE49-F238E27FC236}">
                <a16:creationId xmlns:a16="http://schemas.microsoft.com/office/drawing/2014/main" id="{1BA62F79-A837-46EB-5FB0-65D00912137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96593" y="1154805"/>
            <a:ext cx="3688932" cy="5100294"/>
          </a:xfrm>
          <a:prstGeom prst="rect">
            <a:avLst/>
          </a:prstGeom>
        </p:spPr>
      </p:pic>
    </p:spTree>
    <p:extLst>
      <p:ext uri="{BB962C8B-B14F-4D97-AF65-F5344CB8AC3E}">
        <p14:creationId xmlns:p14="http://schemas.microsoft.com/office/powerpoint/2010/main" val="73309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D119-B419-8E67-1A32-798BAF1D1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F6538-A127-7CEB-7C57-1BDEEA52B4D3}"/>
              </a:ext>
            </a:extLst>
          </p:cNvPr>
          <p:cNvSpPr>
            <a:spLocks noGrp="1"/>
          </p:cNvSpPr>
          <p:nvPr>
            <p:ph type="title"/>
          </p:nvPr>
        </p:nvSpPr>
        <p:spPr/>
        <p:txBody>
          <a:bodyPr/>
          <a:lstStyle/>
          <a:p>
            <a:r>
              <a:rPr lang="en-GB"/>
              <a:t>Processes that maintain grasslands</a:t>
            </a:r>
          </a:p>
        </p:txBody>
      </p:sp>
      <p:sp>
        <p:nvSpPr>
          <p:cNvPr id="3" name="Content Placeholder 2">
            <a:extLst>
              <a:ext uri="{FF2B5EF4-FFF2-40B4-BE49-F238E27FC236}">
                <a16:creationId xmlns:a16="http://schemas.microsoft.com/office/drawing/2014/main" id="{D3226674-1A74-1AA4-E425-C300B636CE64}"/>
              </a:ext>
            </a:extLst>
          </p:cNvPr>
          <p:cNvSpPr>
            <a:spLocks noGrp="1"/>
          </p:cNvSpPr>
          <p:nvPr>
            <p:ph idx="1"/>
          </p:nvPr>
        </p:nvSpPr>
        <p:spPr>
          <a:xfrm>
            <a:off x="551146" y="1718268"/>
            <a:ext cx="7306665" cy="3901483"/>
          </a:xfrm>
        </p:spPr>
        <p:txBody>
          <a:bodyPr>
            <a:normAutofit/>
          </a:bodyPr>
          <a:lstStyle/>
          <a:p>
            <a:pPr marL="0" indent="0">
              <a:buNone/>
            </a:pPr>
            <a:r>
              <a:rPr lang="en-GB" sz="2000" b="1" dirty="0"/>
              <a:t>Fire</a:t>
            </a:r>
          </a:p>
          <a:p>
            <a:pPr marL="0" indent="0">
              <a:buNone/>
            </a:pPr>
            <a:r>
              <a:rPr lang="en-GB" sz="2000" dirty="0"/>
              <a:t>Lightning and hot, dry conditions can ignite dry plant matter and cause fire. </a:t>
            </a:r>
          </a:p>
          <a:p>
            <a:pPr marL="0" indent="0">
              <a:buNone/>
            </a:pPr>
            <a:endParaRPr lang="en-GB" sz="2000" dirty="0"/>
          </a:p>
          <a:p>
            <a:pPr marL="0" indent="0">
              <a:buNone/>
            </a:pPr>
            <a:r>
              <a:rPr lang="en-GB" sz="2000" dirty="0"/>
              <a:t>In grasslands, fires are often hot but short-lived. The heat can kill most parts of plants growing above the soil surface. Grasses generally grow by sending up leaves from just below the ground. This means their growing points are protected while many other plant types are killed. Fires clear space for grasses to spread, while other plants must regrow from seeds.</a:t>
            </a:r>
          </a:p>
        </p:txBody>
      </p:sp>
      <p:pic>
        <p:nvPicPr>
          <p:cNvPr id="4" name="Picture 3">
            <a:extLst>
              <a:ext uri="{FF2B5EF4-FFF2-40B4-BE49-F238E27FC236}">
                <a16:creationId xmlns:a16="http://schemas.microsoft.com/office/drawing/2014/main" id="{4AF61A9B-F083-3FF0-F0FF-C488ED873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96593" y="1154805"/>
            <a:ext cx="3688932" cy="5100294"/>
          </a:xfrm>
          <a:prstGeom prst="rect">
            <a:avLst/>
          </a:prstGeom>
        </p:spPr>
      </p:pic>
    </p:spTree>
    <p:extLst>
      <p:ext uri="{BB962C8B-B14F-4D97-AF65-F5344CB8AC3E}">
        <p14:creationId xmlns:p14="http://schemas.microsoft.com/office/powerpoint/2010/main" val="232087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8D08-5226-E640-63D6-5EE94AE1A0EB}"/>
              </a:ext>
            </a:extLst>
          </p:cNvPr>
          <p:cNvSpPr>
            <a:spLocks noGrp="1"/>
          </p:cNvSpPr>
          <p:nvPr>
            <p:ph type="title"/>
          </p:nvPr>
        </p:nvSpPr>
        <p:spPr/>
        <p:txBody>
          <a:bodyPr>
            <a:normAutofit/>
          </a:bodyPr>
          <a:lstStyle/>
          <a:p>
            <a:r>
              <a:rPr lang="en-GB" dirty="0"/>
              <a:t>Research how grasslands change</a:t>
            </a:r>
          </a:p>
        </p:txBody>
      </p:sp>
      <p:sp>
        <p:nvSpPr>
          <p:cNvPr id="3" name="Content Placeholder 2">
            <a:extLst>
              <a:ext uri="{FF2B5EF4-FFF2-40B4-BE49-F238E27FC236}">
                <a16:creationId xmlns:a16="http://schemas.microsoft.com/office/drawing/2014/main" id="{EE4C2C70-8823-B764-E26C-7B3439499E0C}"/>
              </a:ext>
            </a:extLst>
          </p:cNvPr>
          <p:cNvSpPr>
            <a:spLocks noGrp="1"/>
          </p:cNvSpPr>
          <p:nvPr>
            <p:ph idx="1"/>
          </p:nvPr>
        </p:nvSpPr>
        <p:spPr>
          <a:xfrm>
            <a:off x="551147" y="1663415"/>
            <a:ext cx="5497962" cy="4498475"/>
          </a:xfrm>
        </p:spPr>
        <p:txBody>
          <a:bodyPr>
            <a:normAutofit/>
          </a:bodyPr>
          <a:lstStyle/>
          <a:p>
            <a:pPr marL="0" indent="0">
              <a:lnSpc>
                <a:spcPct val="100000"/>
              </a:lnSpc>
              <a:buNone/>
            </a:pPr>
            <a:endParaRPr lang="en-GB" sz="2000" dirty="0"/>
          </a:p>
          <a:p>
            <a:pPr marL="0" indent="0">
              <a:buNone/>
            </a:pPr>
            <a:endParaRPr lang="en-GB" sz="2000" dirty="0"/>
          </a:p>
          <a:p>
            <a:pPr marL="0" indent="0">
              <a:buNone/>
            </a:pPr>
            <a:endParaRPr lang="en-GB" sz="2000" dirty="0"/>
          </a:p>
        </p:txBody>
      </p:sp>
      <p:sp>
        <p:nvSpPr>
          <p:cNvPr id="6" name="TextBox 5">
            <a:extLst>
              <a:ext uri="{FF2B5EF4-FFF2-40B4-BE49-F238E27FC236}">
                <a16:creationId xmlns:a16="http://schemas.microsoft.com/office/drawing/2014/main" id="{EC38989F-834D-C5E5-4F21-420891BBA771}"/>
              </a:ext>
            </a:extLst>
          </p:cNvPr>
          <p:cNvSpPr txBox="1"/>
          <p:nvPr/>
        </p:nvSpPr>
        <p:spPr>
          <a:xfrm>
            <a:off x="551145" y="1663415"/>
            <a:ext cx="7459794" cy="4016484"/>
          </a:xfrm>
          <a:prstGeom prst="rect">
            <a:avLst/>
          </a:prstGeom>
          <a:noFill/>
        </p:spPr>
        <p:txBody>
          <a:bodyPr wrap="square" lIns="91440" tIns="45720" rIns="91440" bIns="45720" anchor="t">
            <a:spAutoFit/>
          </a:bodyPr>
          <a:lstStyle/>
          <a:p>
            <a:pPr marL="0" indent="0">
              <a:lnSpc>
                <a:spcPct val="100000"/>
              </a:lnSpc>
              <a:spcBef>
                <a:spcPts val="1800"/>
              </a:spcBef>
              <a:buNone/>
            </a:pPr>
            <a:r>
              <a:rPr lang="en-GB" sz="2000"/>
              <a:t>Starting suggestions:</a:t>
            </a:r>
            <a:endParaRPr lang="en-GB" sz="2000" dirty="0"/>
          </a:p>
          <a:p>
            <a:pPr marL="342900" indent="-342900">
              <a:lnSpc>
                <a:spcPct val="100000"/>
              </a:lnSpc>
              <a:spcBef>
                <a:spcPts val="1800"/>
              </a:spcBef>
              <a:buFont typeface="Arial" panose="020B0604020202020204" pitchFamily="34" charset="0"/>
              <a:buChar char="•"/>
            </a:pPr>
            <a:r>
              <a:rPr lang="en-GB" sz="2000"/>
              <a:t>grasslands turning into deserts</a:t>
            </a:r>
          </a:p>
          <a:p>
            <a:pPr marL="342900" indent="-342900">
              <a:lnSpc>
                <a:spcPct val="100000"/>
              </a:lnSpc>
              <a:spcBef>
                <a:spcPts val="1800"/>
              </a:spcBef>
              <a:buFont typeface="Arial" panose="020B0604020202020204" pitchFamily="34" charset="0"/>
              <a:buChar char="•"/>
            </a:pPr>
            <a:r>
              <a:rPr lang="en-GB" sz="2000" dirty="0"/>
              <a:t>grasslands turning into forests</a:t>
            </a:r>
          </a:p>
          <a:p>
            <a:pPr>
              <a:spcBef>
                <a:spcPts val="1800"/>
              </a:spcBef>
            </a:pPr>
            <a:r>
              <a:rPr lang="en-GB" sz="2000" dirty="0"/>
              <a:t>What are the similarities or differences between natural and human-driven processes that drive these changes?</a:t>
            </a:r>
          </a:p>
          <a:p>
            <a:pPr marL="0" indent="0">
              <a:lnSpc>
                <a:spcPct val="100000"/>
              </a:lnSpc>
              <a:spcBef>
                <a:spcPts val="1800"/>
              </a:spcBef>
              <a:buNone/>
            </a:pPr>
            <a:r>
              <a:rPr lang="en-GB" sz="2000" dirty="0"/>
              <a:t>Are there examples of how humans have changed or disrupted ecological processes? What have been the consequences?</a:t>
            </a:r>
          </a:p>
          <a:p>
            <a:pPr marL="0" indent="0">
              <a:lnSpc>
                <a:spcPct val="100000"/>
              </a:lnSpc>
              <a:spcBef>
                <a:spcPts val="1800"/>
              </a:spcBef>
              <a:buNone/>
            </a:pPr>
            <a:endParaRPr lang="en-GB" sz="2000" dirty="0"/>
          </a:p>
        </p:txBody>
      </p:sp>
      <p:pic>
        <p:nvPicPr>
          <p:cNvPr id="5" name="Picture 4">
            <a:extLst>
              <a:ext uri="{FF2B5EF4-FFF2-40B4-BE49-F238E27FC236}">
                <a16:creationId xmlns:a16="http://schemas.microsoft.com/office/drawing/2014/main" id="{A836F7F5-7C59-A8B3-4AB0-D35404F3EB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45970" y="1189974"/>
            <a:ext cx="3594883" cy="5059017"/>
          </a:xfrm>
          <a:prstGeom prst="rect">
            <a:avLst/>
          </a:prstGeom>
        </p:spPr>
      </p:pic>
    </p:spTree>
    <p:extLst>
      <p:ext uri="{BB962C8B-B14F-4D97-AF65-F5344CB8AC3E}">
        <p14:creationId xmlns:p14="http://schemas.microsoft.com/office/powerpoint/2010/main" val="14654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CD9CD7-06D4-38C8-452E-48EF1642332F}"/>
              </a:ext>
            </a:extLst>
          </p:cNvPr>
          <p:cNvSpPr>
            <a:spLocks noGrp="1"/>
          </p:cNvSpPr>
          <p:nvPr>
            <p:ph type="ctrTitle"/>
          </p:nvPr>
        </p:nvSpPr>
        <p:spPr>
          <a:xfrm>
            <a:off x="2361156" y="1773717"/>
            <a:ext cx="7469688" cy="1655283"/>
          </a:xfrm>
        </p:spPr>
        <p:txBody>
          <a:bodyPr>
            <a:normAutofit/>
          </a:bodyPr>
          <a:lstStyle/>
          <a:p>
            <a:r>
              <a:rPr lang="en-GB" sz="4800" dirty="0"/>
              <a:t>Grasslands for people</a:t>
            </a:r>
          </a:p>
        </p:txBody>
      </p:sp>
    </p:spTree>
    <p:extLst>
      <p:ext uri="{BB962C8B-B14F-4D97-AF65-F5344CB8AC3E}">
        <p14:creationId xmlns:p14="http://schemas.microsoft.com/office/powerpoint/2010/main" val="411654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817A6-000A-01D0-B47F-BE9F03A47EBB}"/>
              </a:ext>
            </a:extLst>
          </p:cNvPr>
          <p:cNvSpPr>
            <a:spLocks noGrp="1"/>
          </p:cNvSpPr>
          <p:nvPr>
            <p:ph idx="1"/>
          </p:nvPr>
        </p:nvSpPr>
        <p:spPr>
          <a:xfrm>
            <a:off x="551145" y="457201"/>
            <a:ext cx="10019721" cy="798844"/>
          </a:xfrm>
        </p:spPr>
        <p:txBody>
          <a:bodyPr vert="horz" lIns="91440" tIns="45720" rIns="91440" bIns="45720" rtlCol="0" anchor="t">
            <a:normAutofit/>
          </a:bodyPr>
          <a:lstStyle/>
          <a:p>
            <a:pPr marL="0" indent="0">
              <a:buNone/>
            </a:pPr>
            <a:r>
              <a:rPr lang="en-GB" dirty="0">
                <a:latin typeface="Work Sans"/>
              </a:rPr>
              <a:t>What differences are there between grasslands that were made for people and other grasslands?</a:t>
            </a:r>
          </a:p>
        </p:txBody>
      </p:sp>
      <p:pic>
        <p:nvPicPr>
          <p:cNvPr id="6" name="Picture 5">
            <a:extLst>
              <a:ext uri="{FF2B5EF4-FFF2-40B4-BE49-F238E27FC236}">
                <a16:creationId xmlns:a16="http://schemas.microsoft.com/office/drawing/2014/main" id="{23BDE574-5105-16C8-8790-9E802B0856B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75157" y="1475982"/>
            <a:ext cx="9041686" cy="3906036"/>
          </a:xfrm>
          <a:prstGeom prst="rect">
            <a:avLst/>
          </a:prstGeom>
        </p:spPr>
      </p:pic>
      <p:sp>
        <p:nvSpPr>
          <p:cNvPr id="9" name="TextBox 8">
            <a:extLst>
              <a:ext uri="{FF2B5EF4-FFF2-40B4-BE49-F238E27FC236}">
                <a16:creationId xmlns:a16="http://schemas.microsoft.com/office/drawing/2014/main" id="{1C8B803C-80C3-9843-9D91-5E24CFBDFFC0}"/>
              </a:ext>
            </a:extLst>
          </p:cNvPr>
          <p:cNvSpPr txBox="1"/>
          <p:nvPr/>
        </p:nvSpPr>
        <p:spPr>
          <a:xfrm>
            <a:off x="1989747" y="4828232"/>
            <a:ext cx="8212505" cy="369332"/>
          </a:xfrm>
          <a:prstGeom prst="rect">
            <a:avLst/>
          </a:prstGeom>
          <a:solidFill>
            <a:schemeClr val="bg1"/>
          </a:solidFill>
        </p:spPr>
        <p:txBody>
          <a:bodyPr wrap="none" rtlCol="0">
            <a:spAutoFit/>
          </a:bodyPr>
          <a:lstStyle/>
          <a:p>
            <a:r>
              <a:rPr lang="en-GB"/>
              <a:t>Why have humans made this football pitch have these characteristics?</a:t>
            </a:r>
          </a:p>
        </p:txBody>
      </p:sp>
    </p:spTree>
    <p:extLst>
      <p:ext uri="{BB962C8B-B14F-4D97-AF65-F5344CB8AC3E}">
        <p14:creationId xmlns:p14="http://schemas.microsoft.com/office/powerpoint/2010/main" val="6354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193C-C6BF-E35F-9EB2-A08B4AE27084}"/>
              </a:ext>
            </a:extLst>
          </p:cNvPr>
          <p:cNvSpPr>
            <a:spLocks noGrp="1"/>
          </p:cNvSpPr>
          <p:nvPr>
            <p:ph type="title"/>
          </p:nvPr>
        </p:nvSpPr>
        <p:spPr/>
        <p:txBody>
          <a:bodyPr/>
          <a:lstStyle/>
          <a:p>
            <a:r>
              <a:rPr lang="en-GB"/>
              <a:t>Comparing human and natural processes </a:t>
            </a:r>
          </a:p>
        </p:txBody>
      </p:sp>
      <p:sp>
        <p:nvSpPr>
          <p:cNvPr id="3" name="Content Placeholder 2">
            <a:extLst>
              <a:ext uri="{FF2B5EF4-FFF2-40B4-BE49-F238E27FC236}">
                <a16:creationId xmlns:a16="http://schemas.microsoft.com/office/drawing/2014/main" id="{4949124D-75DD-0D2D-6727-AA8E3D21466A}"/>
              </a:ext>
            </a:extLst>
          </p:cNvPr>
          <p:cNvSpPr>
            <a:spLocks noGrp="1"/>
          </p:cNvSpPr>
          <p:nvPr>
            <p:ph idx="1"/>
          </p:nvPr>
        </p:nvSpPr>
        <p:spPr>
          <a:xfrm>
            <a:off x="551147" y="1678488"/>
            <a:ext cx="11024554" cy="4498475"/>
          </a:xfrm>
        </p:spPr>
        <p:txBody>
          <a:bodyPr/>
          <a:lstStyle/>
          <a:p>
            <a:pPr marL="0" indent="0">
              <a:buNone/>
            </a:pPr>
            <a:r>
              <a:rPr lang="en-GB"/>
              <a:t>What do humans do to maintain grasslands?</a:t>
            </a:r>
          </a:p>
          <a:p>
            <a:pPr marL="0" indent="0">
              <a:buNone/>
            </a:pPr>
            <a:endParaRPr lang="en-GB"/>
          </a:p>
          <a:p>
            <a:pPr marL="0" indent="0">
              <a:buNone/>
            </a:pPr>
            <a:r>
              <a:rPr lang="en-GB"/>
              <a:t>What natural processes are these actions similar to?</a:t>
            </a:r>
          </a:p>
          <a:p>
            <a:pPr marL="0" indent="0">
              <a:buNone/>
            </a:pPr>
            <a:endParaRPr lang="en-GB"/>
          </a:p>
          <a:p>
            <a:pPr marL="0" indent="0">
              <a:buNone/>
            </a:pPr>
            <a:r>
              <a:rPr lang="en-GB"/>
              <a:t>What could happen to human-made grasslands without these actions?</a:t>
            </a:r>
          </a:p>
        </p:txBody>
      </p:sp>
    </p:spTree>
    <p:extLst>
      <p:ext uri="{BB962C8B-B14F-4D97-AF65-F5344CB8AC3E}">
        <p14:creationId xmlns:p14="http://schemas.microsoft.com/office/powerpoint/2010/main" val="8453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88C3F-2778-8EFD-49F5-353B6FBC03F7}"/>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E199FD0-779D-A807-3E3F-5F8E719D08D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407740" y="1256045"/>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B924C1-6DE3-0933-E24C-E9E10D1650DB}"/>
              </a:ext>
            </a:extLst>
          </p:cNvPr>
          <p:cNvSpPr>
            <a:spLocks noGrp="1"/>
          </p:cNvSpPr>
          <p:nvPr>
            <p:ph idx="1"/>
          </p:nvPr>
        </p:nvSpPr>
        <p:spPr>
          <a:xfrm>
            <a:off x="551145" y="457201"/>
            <a:ext cx="10019721" cy="798844"/>
          </a:xfrm>
        </p:spPr>
        <p:txBody>
          <a:bodyPr>
            <a:normAutofit fontScale="92500"/>
          </a:bodyPr>
          <a:lstStyle/>
          <a:p>
            <a:pPr marL="0" indent="0">
              <a:buNone/>
            </a:pPr>
            <a:r>
              <a:rPr lang="en-GB"/>
              <a:t>How might wildlife be impacted by the characteristics of grasslands made for people and the processes used to maintain them?</a:t>
            </a:r>
          </a:p>
        </p:txBody>
      </p:sp>
      <p:pic>
        <p:nvPicPr>
          <p:cNvPr id="7" name="Picture 6">
            <a:extLst>
              <a:ext uri="{FF2B5EF4-FFF2-40B4-BE49-F238E27FC236}">
                <a16:creationId xmlns:a16="http://schemas.microsoft.com/office/drawing/2014/main" id="{FE6A6450-751B-5315-B911-E3C41932F85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273045" y="1256045"/>
            <a:ext cx="3600000" cy="3600000"/>
          </a:xfrm>
          <a:prstGeom prst="rect">
            <a:avLst/>
          </a:prstGeom>
        </p:spPr>
      </p:pic>
      <p:pic>
        <p:nvPicPr>
          <p:cNvPr id="14" name="Picture 13">
            <a:extLst>
              <a:ext uri="{FF2B5EF4-FFF2-40B4-BE49-F238E27FC236}">
                <a16:creationId xmlns:a16="http://schemas.microsoft.com/office/drawing/2014/main" id="{E7E6E80F-542C-B1AE-7214-23BA954EAE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62686" y="1256046"/>
            <a:ext cx="3530514" cy="3600000"/>
          </a:xfrm>
          <a:prstGeom prst="rect">
            <a:avLst/>
          </a:prstGeom>
        </p:spPr>
      </p:pic>
      <p:sp>
        <p:nvSpPr>
          <p:cNvPr id="15" name="TextBox 14">
            <a:extLst>
              <a:ext uri="{FF2B5EF4-FFF2-40B4-BE49-F238E27FC236}">
                <a16:creationId xmlns:a16="http://schemas.microsoft.com/office/drawing/2014/main" id="{64C99190-5CE4-9E45-6DF4-6F743684DF3C}"/>
              </a:ext>
            </a:extLst>
          </p:cNvPr>
          <p:cNvSpPr txBox="1"/>
          <p:nvPr/>
        </p:nvSpPr>
        <p:spPr>
          <a:xfrm>
            <a:off x="1326723" y="4423392"/>
            <a:ext cx="2305439" cy="338554"/>
          </a:xfrm>
          <a:prstGeom prst="rect">
            <a:avLst/>
          </a:prstGeom>
          <a:solidFill>
            <a:schemeClr val="bg1"/>
          </a:solidFill>
        </p:spPr>
        <p:txBody>
          <a:bodyPr wrap="none" rtlCol="0">
            <a:spAutoFit/>
          </a:bodyPr>
          <a:lstStyle/>
          <a:p>
            <a:r>
              <a:rPr lang="en-GB" sz="1600"/>
              <a:t>Meadow grasshopper</a:t>
            </a:r>
          </a:p>
        </p:txBody>
      </p:sp>
      <p:sp>
        <p:nvSpPr>
          <p:cNvPr id="16" name="TextBox 15">
            <a:extLst>
              <a:ext uri="{FF2B5EF4-FFF2-40B4-BE49-F238E27FC236}">
                <a16:creationId xmlns:a16="http://schemas.microsoft.com/office/drawing/2014/main" id="{92B31A55-E1C4-C72D-D1BC-60E376BFD5CD}"/>
              </a:ext>
            </a:extLst>
          </p:cNvPr>
          <p:cNvSpPr txBox="1"/>
          <p:nvPr/>
        </p:nvSpPr>
        <p:spPr>
          <a:xfrm>
            <a:off x="5550862" y="4440546"/>
            <a:ext cx="1122423" cy="338554"/>
          </a:xfrm>
          <a:prstGeom prst="rect">
            <a:avLst/>
          </a:prstGeom>
          <a:solidFill>
            <a:schemeClr val="bg1"/>
          </a:solidFill>
        </p:spPr>
        <p:txBody>
          <a:bodyPr wrap="none" rtlCol="0">
            <a:spAutoFit/>
          </a:bodyPr>
          <a:lstStyle/>
          <a:p>
            <a:r>
              <a:rPr lang="en-GB" sz="1600"/>
              <a:t>Black ant</a:t>
            </a:r>
          </a:p>
        </p:txBody>
      </p:sp>
      <p:sp>
        <p:nvSpPr>
          <p:cNvPr id="17" name="TextBox 16">
            <a:extLst>
              <a:ext uri="{FF2B5EF4-FFF2-40B4-BE49-F238E27FC236}">
                <a16:creationId xmlns:a16="http://schemas.microsoft.com/office/drawing/2014/main" id="{3AE0184C-05B3-327B-556E-468A1A7B4581}"/>
              </a:ext>
            </a:extLst>
          </p:cNvPr>
          <p:cNvSpPr txBox="1"/>
          <p:nvPr/>
        </p:nvSpPr>
        <p:spPr>
          <a:xfrm>
            <a:off x="9614426" y="4423392"/>
            <a:ext cx="917239" cy="338554"/>
          </a:xfrm>
          <a:prstGeom prst="rect">
            <a:avLst/>
          </a:prstGeom>
          <a:solidFill>
            <a:schemeClr val="bg1"/>
          </a:solidFill>
        </p:spPr>
        <p:txBody>
          <a:bodyPr wrap="none" rtlCol="0">
            <a:spAutoFit/>
          </a:bodyPr>
          <a:lstStyle/>
          <a:p>
            <a:r>
              <a:rPr lang="en-GB" sz="1600"/>
              <a:t>Skylark</a:t>
            </a:r>
          </a:p>
        </p:txBody>
      </p:sp>
      <p:sp>
        <p:nvSpPr>
          <p:cNvPr id="18" name="TextBox 17">
            <a:extLst>
              <a:ext uri="{FF2B5EF4-FFF2-40B4-BE49-F238E27FC236}">
                <a16:creationId xmlns:a16="http://schemas.microsoft.com/office/drawing/2014/main" id="{5F750BF8-DC22-E53A-F840-777F0D15D0B7}"/>
              </a:ext>
            </a:extLst>
          </p:cNvPr>
          <p:cNvSpPr txBox="1"/>
          <p:nvPr/>
        </p:nvSpPr>
        <p:spPr>
          <a:xfrm>
            <a:off x="662686" y="4856045"/>
            <a:ext cx="2040943" cy="584775"/>
          </a:xfrm>
          <a:prstGeom prst="rect">
            <a:avLst/>
          </a:prstGeom>
          <a:noFill/>
        </p:spPr>
        <p:txBody>
          <a:bodyPr wrap="none" rtlCol="0">
            <a:spAutoFit/>
          </a:bodyPr>
          <a:lstStyle/>
          <a:p>
            <a:pPr marL="285750" indent="-285750">
              <a:buFont typeface="Arial" panose="020B0604020202020204" pitchFamily="34" charset="0"/>
              <a:buChar char="•"/>
            </a:pPr>
            <a:r>
              <a:rPr lang="en-GB" sz="1600"/>
              <a:t>eats grass</a:t>
            </a:r>
          </a:p>
          <a:p>
            <a:pPr marL="285750" indent="-285750">
              <a:buFont typeface="Arial" panose="020B0604020202020204" pitchFamily="34" charset="0"/>
              <a:buChar char="•"/>
            </a:pPr>
            <a:r>
              <a:rPr lang="en-GB" sz="1600"/>
              <a:t>lays eggs in soil</a:t>
            </a:r>
          </a:p>
        </p:txBody>
      </p:sp>
      <p:sp>
        <p:nvSpPr>
          <p:cNvPr id="19" name="TextBox 18">
            <a:extLst>
              <a:ext uri="{FF2B5EF4-FFF2-40B4-BE49-F238E27FC236}">
                <a16:creationId xmlns:a16="http://schemas.microsoft.com/office/drawing/2014/main" id="{48BE2ED5-A97E-F59E-3E54-979507164A26}"/>
              </a:ext>
            </a:extLst>
          </p:cNvPr>
          <p:cNvSpPr txBox="1"/>
          <p:nvPr/>
        </p:nvSpPr>
        <p:spPr>
          <a:xfrm>
            <a:off x="4414795" y="4846181"/>
            <a:ext cx="3810890"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builds mounds and digs nests </a:t>
            </a:r>
          </a:p>
          <a:p>
            <a:pPr marL="285750" indent="-285750">
              <a:buFont typeface="Arial" panose="020B0604020202020204" pitchFamily="34" charset="0"/>
              <a:buChar char="•"/>
            </a:pPr>
            <a:r>
              <a:rPr lang="en-GB" sz="1600" dirty="0"/>
              <a:t>secretions from aphids on tall plants can provide extra food</a:t>
            </a:r>
          </a:p>
        </p:txBody>
      </p:sp>
      <p:sp>
        <p:nvSpPr>
          <p:cNvPr id="20" name="TextBox 19">
            <a:extLst>
              <a:ext uri="{FF2B5EF4-FFF2-40B4-BE49-F238E27FC236}">
                <a16:creationId xmlns:a16="http://schemas.microsoft.com/office/drawing/2014/main" id="{3816CA3F-6CBA-BB67-F831-340DC7D974B7}"/>
              </a:ext>
            </a:extLst>
          </p:cNvPr>
          <p:cNvSpPr txBox="1"/>
          <p:nvPr/>
        </p:nvSpPr>
        <p:spPr>
          <a:xfrm>
            <a:off x="8225687" y="4856045"/>
            <a:ext cx="2973891" cy="584775"/>
          </a:xfrm>
          <a:prstGeom prst="rect">
            <a:avLst/>
          </a:prstGeom>
          <a:noFill/>
        </p:spPr>
        <p:txBody>
          <a:bodyPr wrap="none" rtlCol="0">
            <a:spAutoFit/>
          </a:bodyPr>
          <a:lstStyle/>
          <a:p>
            <a:pPr marL="285750" indent="-285750">
              <a:buFont typeface="Arial" panose="020B0604020202020204" pitchFamily="34" charset="0"/>
              <a:buChar char="•"/>
            </a:pPr>
            <a:r>
              <a:rPr lang="en-GB" sz="1600"/>
              <a:t>nests on the ground</a:t>
            </a:r>
          </a:p>
          <a:p>
            <a:pPr marL="285750" indent="-285750">
              <a:buFont typeface="Arial" panose="020B0604020202020204" pitchFamily="34" charset="0"/>
              <a:buChar char="•"/>
            </a:pPr>
            <a:r>
              <a:rPr lang="en-GB" sz="1600"/>
              <a:t>feeds young with insects</a:t>
            </a:r>
          </a:p>
        </p:txBody>
      </p:sp>
    </p:spTree>
    <p:extLst>
      <p:ext uri="{BB962C8B-B14F-4D97-AF65-F5344CB8AC3E}">
        <p14:creationId xmlns:p14="http://schemas.microsoft.com/office/powerpoint/2010/main" val="39696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004E6-5515-0E2F-4EEA-945DD733D162}"/>
              </a:ext>
            </a:extLst>
          </p:cNvPr>
          <p:cNvSpPr>
            <a:spLocks noGrp="1"/>
          </p:cNvSpPr>
          <p:nvPr>
            <p:ph type="ctrTitle"/>
          </p:nvPr>
        </p:nvSpPr>
        <p:spPr>
          <a:xfrm>
            <a:off x="2361156" y="1773717"/>
            <a:ext cx="7469688" cy="2185334"/>
          </a:xfrm>
        </p:spPr>
        <p:txBody>
          <a:bodyPr>
            <a:normAutofit/>
          </a:bodyPr>
          <a:lstStyle/>
          <a:p>
            <a:r>
              <a:rPr lang="en-GB" sz="4800" dirty="0"/>
              <a:t>Reflections and extensions</a:t>
            </a:r>
          </a:p>
        </p:txBody>
      </p:sp>
    </p:spTree>
    <p:extLst>
      <p:ext uri="{BB962C8B-B14F-4D97-AF65-F5344CB8AC3E}">
        <p14:creationId xmlns:p14="http://schemas.microsoft.com/office/powerpoint/2010/main" val="3329210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75CB1753-2DC1-6DFA-9BB1-B00E725AD7C6}"/>
              </a:ext>
            </a:extLst>
          </p:cNvPr>
          <p:cNvSpPr txBox="1">
            <a:spLocks/>
          </p:cNvSpPr>
          <p:nvPr/>
        </p:nvSpPr>
        <p:spPr>
          <a:xfrm rot="5400000">
            <a:off x="-101079" y="3499905"/>
            <a:ext cx="1424489" cy="186465"/>
          </a:xfrm>
          <a:prstGeom prst="rect">
            <a:avLst/>
          </a:prstGeom>
          <a:solidFill>
            <a:schemeClr val="bg2"/>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00">
                <a:latin typeface="Work Sans"/>
              </a:rPr>
              <a:t>© Colin Smith </a:t>
            </a:r>
            <a:r>
              <a:rPr lang="en-GB" sz="700">
                <a:solidFill>
                  <a:srgbClr val="132F1D"/>
                </a:solidFill>
                <a:latin typeface="Work Sans"/>
                <a:ea typeface="Roboto Condensed"/>
                <a:cs typeface="Roboto Condensed"/>
              </a:rPr>
              <a:t>CC BY-SA 2.0</a:t>
            </a:r>
            <a:endParaRPr lang="en-US" sz="700"/>
          </a:p>
        </p:txBody>
      </p:sp>
      <p:sp>
        <p:nvSpPr>
          <p:cNvPr id="2" name="Title 1">
            <a:extLst>
              <a:ext uri="{FF2B5EF4-FFF2-40B4-BE49-F238E27FC236}">
                <a16:creationId xmlns:a16="http://schemas.microsoft.com/office/drawing/2014/main" id="{42F45B85-8523-7BAB-02C8-8352F3766EFD}"/>
              </a:ext>
            </a:extLst>
          </p:cNvPr>
          <p:cNvSpPr>
            <a:spLocks noGrp="1"/>
          </p:cNvSpPr>
          <p:nvPr>
            <p:ph type="title"/>
          </p:nvPr>
        </p:nvSpPr>
        <p:spPr/>
        <p:txBody>
          <a:bodyPr/>
          <a:lstStyle/>
          <a:p>
            <a:r>
              <a:rPr lang="en-GB"/>
              <a:t>What is the best type of grassland?</a:t>
            </a:r>
          </a:p>
        </p:txBody>
      </p:sp>
      <p:pic>
        <p:nvPicPr>
          <p:cNvPr id="7" name="Content Placeholder 6">
            <a:extLst>
              <a:ext uri="{FF2B5EF4-FFF2-40B4-BE49-F238E27FC236}">
                <a16:creationId xmlns:a16="http://schemas.microsoft.com/office/drawing/2014/main" id="{872CB436-3E24-056C-B551-FF3A6E9D2E0C}"/>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rcRect/>
          <a:stretch>
            <a:fillRect/>
          </a:stretch>
        </p:blipFill>
        <p:spPr>
          <a:xfrm>
            <a:off x="6015290" y="1266982"/>
            <a:ext cx="5104281" cy="3800318"/>
          </a:xfrm>
          <a:prstGeom prst="rect">
            <a:avLst/>
          </a:prstGeom>
        </p:spPr>
      </p:pic>
      <p:pic>
        <p:nvPicPr>
          <p:cNvPr id="5" name="Content Placeholder 4" descr="A grassy field with trees and a cliff in the background&#10;&#10;AI-generated content may be incorrect.">
            <a:extLst>
              <a:ext uri="{FF2B5EF4-FFF2-40B4-BE49-F238E27FC236}">
                <a16:creationId xmlns:a16="http://schemas.microsoft.com/office/drawing/2014/main" id="{52621EC9-8AF6-BE50-68AA-3A7F3FA541E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704398" y="1266981"/>
            <a:ext cx="5104282" cy="3800318"/>
          </a:xfrm>
          <a:prstGeom prst="rect">
            <a:avLst/>
          </a:prstGeom>
        </p:spPr>
      </p:pic>
      <p:pic>
        <p:nvPicPr>
          <p:cNvPr id="9" name="Graphic 8">
            <a:extLst>
              <a:ext uri="{FF2B5EF4-FFF2-40B4-BE49-F238E27FC236}">
                <a16:creationId xmlns:a16="http://schemas.microsoft.com/office/drawing/2014/main" id="{B3C8F483-CE5A-498D-8039-3291310C44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53665" y="4624440"/>
            <a:ext cx="1427463" cy="2233560"/>
          </a:xfrm>
          <a:prstGeom prst="rect">
            <a:avLst/>
          </a:prstGeom>
        </p:spPr>
      </p:pic>
      <p:grpSp>
        <p:nvGrpSpPr>
          <p:cNvPr id="26" name="Group 25">
            <a:extLst>
              <a:ext uri="{FF2B5EF4-FFF2-40B4-BE49-F238E27FC236}">
                <a16:creationId xmlns:a16="http://schemas.microsoft.com/office/drawing/2014/main" id="{A3F915CA-806B-0C51-9F67-4C7AF4CBBFEE}"/>
              </a:ext>
            </a:extLst>
          </p:cNvPr>
          <p:cNvGrpSpPr/>
          <p:nvPr/>
        </p:nvGrpSpPr>
        <p:grpSpPr>
          <a:xfrm>
            <a:off x="9197611" y="1748416"/>
            <a:ext cx="3352444" cy="3427694"/>
            <a:chOff x="9417481" y="571077"/>
            <a:chExt cx="3352444" cy="3427694"/>
          </a:xfrm>
        </p:grpSpPr>
        <p:pic>
          <p:nvPicPr>
            <p:cNvPr id="15" name="Graphic 14">
              <a:extLst>
                <a:ext uri="{FF2B5EF4-FFF2-40B4-BE49-F238E27FC236}">
                  <a16:creationId xmlns:a16="http://schemas.microsoft.com/office/drawing/2014/main" id="{36B89114-6609-006C-2B67-E47D2CA43D4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flipH="1">
              <a:off x="11342462" y="1765211"/>
              <a:ext cx="1427463" cy="2233560"/>
            </a:xfrm>
            <a:prstGeom prst="rect">
              <a:avLst/>
            </a:prstGeom>
          </p:spPr>
        </p:pic>
        <p:grpSp>
          <p:nvGrpSpPr>
            <p:cNvPr id="25" name="Group 24">
              <a:extLst>
                <a:ext uri="{FF2B5EF4-FFF2-40B4-BE49-F238E27FC236}">
                  <a16:creationId xmlns:a16="http://schemas.microsoft.com/office/drawing/2014/main" id="{E5224F97-D461-A058-108B-1EF98D25D513}"/>
                </a:ext>
              </a:extLst>
            </p:cNvPr>
            <p:cNvGrpSpPr/>
            <p:nvPr/>
          </p:nvGrpSpPr>
          <p:grpSpPr>
            <a:xfrm>
              <a:off x="9417481" y="571077"/>
              <a:ext cx="2456123" cy="2178922"/>
              <a:chOff x="9417481" y="571077"/>
              <a:chExt cx="2456123" cy="2178922"/>
            </a:xfrm>
          </p:grpSpPr>
          <p:pic>
            <p:nvPicPr>
              <p:cNvPr id="17" name="Graphic 16">
                <a:extLst>
                  <a:ext uri="{FF2B5EF4-FFF2-40B4-BE49-F238E27FC236}">
                    <a16:creationId xmlns:a16="http://schemas.microsoft.com/office/drawing/2014/main" id="{07D08F5C-3D96-3E91-1464-56E7058DCC1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417481" y="571077"/>
                <a:ext cx="2456123" cy="2178922"/>
              </a:xfrm>
              <a:prstGeom prst="rect">
                <a:avLst/>
              </a:prstGeom>
            </p:spPr>
          </p:pic>
          <p:sp>
            <p:nvSpPr>
              <p:cNvPr id="18" name="TextBox 17">
                <a:extLst>
                  <a:ext uri="{FF2B5EF4-FFF2-40B4-BE49-F238E27FC236}">
                    <a16:creationId xmlns:a16="http://schemas.microsoft.com/office/drawing/2014/main" id="{99C1AB4D-8100-5C31-C191-597C4C0598B5}"/>
                  </a:ext>
                </a:extLst>
              </p:cNvPr>
              <p:cNvSpPr txBox="1"/>
              <p:nvPr/>
            </p:nvSpPr>
            <p:spPr>
              <a:xfrm>
                <a:off x="9736285" y="940341"/>
                <a:ext cx="1963243" cy="1169551"/>
              </a:xfrm>
              <a:prstGeom prst="rect">
                <a:avLst/>
              </a:prstGeom>
              <a:noFill/>
            </p:spPr>
            <p:txBody>
              <a:bodyPr wrap="square" rtlCol="0">
                <a:spAutoFit/>
              </a:bodyPr>
              <a:lstStyle/>
              <a:p>
                <a:r>
                  <a:rPr lang="en-GB" sz="1400"/>
                  <a:t>I like playing fields because I like to play football and sit and talk with my friends on them.</a:t>
                </a:r>
              </a:p>
            </p:txBody>
          </p:sp>
        </p:grpSp>
      </p:grpSp>
      <p:grpSp>
        <p:nvGrpSpPr>
          <p:cNvPr id="27" name="Group 26">
            <a:extLst>
              <a:ext uri="{FF2B5EF4-FFF2-40B4-BE49-F238E27FC236}">
                <a16:creationId xmlns:a16="http://schemas.microsoft.com/office/drawing/2014/main" id="{319F8DB8-DC7E-CAC4-739B-6B9AE7E364F4}"/>
              </a:ext>
            </a:extLst>
          </p:cNvPr>
          <p:cNvGrpSpPr/>
          <p:nvPr/>
        </p:nvGrpSpPr>
        <p:grpSpPr>
          <a:xfrm>
            <a:off x="8079607" y="3857583"/>
            <a:ext cx="3220095" cy="3089468"/>
            <a:chOff x="8836098" y="3991974"/>
            <a:chExt cx="3220095" cy="3089468"/>
          </a:xfrm>
        </p:grpSpPr>
        <p:pic>
          <p:nvPicPr>
            <p:cNvPr id="11" name="Graphic 10">
              <a:extLst>
                <a:ext uri="{FF2B5EF4-FFF2-40B4-BE49-F238E27FC236}">
                  <a16:creationId xmlns:a16="http://schemas.microsoft.com/office/drawing/2014/main" id="{3D97DAE3-1ED5-7F8E-062E-F5C7A370844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628730" y="4847883"/>
              <a:ext cx="1427463" cy="2233559"/>
            </a:xfrm>
            <a:prstGeom prst="rect">
              <a:avLst/>
            </a:prstGeom>
          </p:spPr>
        </p:pic>
        <p:grpSp>
          <p:nvGrpSpPr>
            <p:cNvPr id="24" name="Group 23">
              <a:extLst>
                <a:ext uri="{FF2B5EF4-FFF2-40B4-BE49-F238E27FC236}">
                  <a16:creationId xmlns:a16="http://schemas.microsoft.com/office/drawing/2014/main" id="{AF73B457-3D9E-8604-88A7-0FD9BECB8705}"/>
                </a:ext>
              </a:extLst>
            </p:cNvPr>
            <p:cNvGrpSpPr/>
            <p:nvPr/>
          </p:nvGrpSpPr>
          <p:grpSpPr>
            <a:xfrm>
              <a:off x="8836098" y="3991974"/>
              <a:ext cx="2473759" cy="2061627"/>
              <a:chOff x="8592258" y="3717910"/>
              <a:chExt cx="2473759" cy="2061627"/>
            </a:xfrm>
          </p:grpSpPr>
          <p:pic>
            <p:nvPicPr>
              <p:cNvPr id="22" name="Graphic 21">
                <a:extLst>
                  <a:ext uri="{FF2B5EF4-FFF2-40B4-BE49-F238E27FC236}">
                    <a16:creationId xmlns:a16="http://schemas.microsoft.com/office/drawing/2014/main" id="{0C8C2622-264E-D52E-4EE0-536383EDD59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592258" y="3717910"/>
                <a:ext cx="2473759" cy="2061627"/>
              </a:xfrm>
              <a:prstGeom prst="rect">
                <a:avLst/>
              </a:prstGeom>
            </p:spPr>
          </p:pic>
          <p:sp>
            <p:nvSpPr>
              <p:cNvPr id="23" name="TextBox 22">
                <a:extLst>
                  <a:ext uri="{FF2B5EF4-FFF2-40B4-BE49-F238E27FC236}">
                    <a16:creationId xmlns:a16="http://schemas.microsoft.com/office/drawing/2014/main" id="{11EC248B-97DC-39FF-4220-71C392B92263}"/>
                  </a:ext>
                </a:extLst>
              </p:cNvPr>
              <p:cNvSpPr txBox="1"/>
              <p:nvPr/>
            </p:nvSpPr>
            <p:spPr>
              <a:xfrm>
                <a:off x="9006045" y="4321279"/>
                <a:ext cx="1782922" cy="738664"/>
              </a:xfrm>
              <a:prstGeom prst="rect">
                <a:avLst/>
              </a:prstGeom>
              <a:noFill/>
            </p:spPr>
            <p:txBody>
              <a:bodyPr wrap="square" rtlCol="0">
                <a:spAutoFit/>
              </a:bodyPr>
              <a:lstStyle/>
              <a:p>
                <a:r>
                  <a:rPr lang="en-GB" sz="1400"/>
                  <a:t>Lawns aren’t good because there is no food for bees. </a:t>
                </a:r>
              </a:p>
            </p:txBody>
          </p:sp>
        </p:grpSp>
      </p:grpSp>
      <p:grpSp>
        <p:nvGrpSpPr>
          <p:cNvPr id="37" name="Group 36">
            <a:extLst>
              <a:ext uri="{FF2B5EF4-FFF2-40B4-BE49-F238E27FC236}">
                <a16:creationId xmlns:a16="http://schemas.microsoft.com/office/drawing/2014/main" id="{FAD3BA8E-8C48-4B9E-33B7-56EDCB020685}"/>
              </a:ext>
            </a:extLst>
          </p:cNvPr>
          <p:cNvGrpSpPr/>
          <p:nvPr/>
        </p:nvGrpSpPr>
        <p:grpSpPr>
          <a:xfrm>
            <a:off x="-80209" y="4181724"/>
            <a:ext cx="3559939" cy="1508423"/>
            <a:chOff x="52947" y="3863428"/>
            <a:chExt cx="3559939" cy="1508423"/>
          </a:xfrm>
        </p:grpSpPr>
        <p:pic>
          <p:nvPicPr>
            <p:cNvPr id="29" name="Graphic 28">
              <a:extLst>
                <a:ext uri="{FF2B5EF4-FFF2-40B4-BE49-F238E27FC236}">
                  <a16:creationId xmlns:a16="http://schemas.microsoft.com/office/drawing/2014/main" id="{A3AF690C-6D86-1F65-033A-0B90613EF1A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947" y="3863428"/>
              <a:ext cx="3559939" cy="1508423"/>
            </a:xfrm>
            <a:prstGeom prst="rect">
              <a:avLst/>
            </a:prstGeom>
          </p:spPr>
        </p:pic>
        <p:sp>
          <p:nvSpPr>
            <p:cNvPr id="30" name="TextBox 29">
              <a:extLst>
                <a:ext uri="{FF2B5EF4-FFF2-40B4-BE49-F238E27FC236}">
                  <a16:creationId xmlns:a16="http://schemas.microsoft.com/office/drawing/2014/main" id="{C0AEA7FD-9816-AEF3-88A1-0BDD64EC7794}"/>
                </a:ext>
              </a:extLst>
            </p:cNvPr>
            <p:cNvSpPr txBox="1"/>
            <p:nvPr/>
          </p:nvSpPr>
          <p:spPr>
            <a:xfrm>
              <a:off x="497481" y="4094294"/>
              <a:ext cx="2670367" cy="738664"/>
            </a:xfrm>
            <a:prstGeom prst="rect">
              <a:avLst/>
            </a:prstGeom>
            <a:noFill/>
          </p:spPr>
          <p:txBody>
            <a:bodyPr wrap="square" rtlCol="0">
              <a:spAutoFit/>
            </a:bodyPr>
            <a:lstStyle/>
            <a:p>
              <a:r>
                <a:rPr lang="en-GB" sz="1400"/>
                <a:t>Chalk meadows are the best because they are rare and support lots of animals. </a:t>
              </a:r>
            </a:p>
          </p:txBody>
        </p:sp>
      </p:grpSp>
      <p:grpSp>
        <p:nvGrpSpPr>
          <p:cNvPr id="34" name="Group 33">
            <a:extLst>
              <a:ext uri="{FF2B5EF4-FFF2-40B4-BE49-F238E27FC236}">
                <a16:creationId xmlns:a16="http://schemas.microsoft.com/office/drawing/2014/main" id="{D5F1E1F0-1F9E-0950-9B10-9FFD8306B949}"/>
              </a:ext>
            </a:extLst>
          </p:cNvPr>
          <p:cNvGrpSpPr/>
          <p:nvPr/>
        </p:nvGrpSpPr>
        <p:grpSpPr>
          <a:xfrm>
            <a:off x="4175099" y="4127362"/>
            <a:ext cx="4018300" cy="2730638"/>
            <a:chOff x="4002424" y="4123126"/>
            <a:chExt cx="4018300" cy="2730638"/>
          </a:xfrm>
        </p:grpSpPr>
        <p:pic>
          <p:nvPicPr>
            <p:cNvPr id="13" name="Graphic 12">
              <a:extLst>
                <a:ext uri="{FF2B5EF4-FFF2-40B4-BE49-F238E27FC236}">
                  <a16:creationId xmlns:a16="http://schemas.microsoft.com/office/drawing/2014/main" id="{B72FABFB-BB1F-D766-D1A4-1E202880D9E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593261" y="4620204"/>
              <a:ext cx="1427463" cy="2233560"/>
            </a:xfrm>
            <a:prstGeom prst="rect">
              <a:avLst/>
            </a:prstGeom>
          </p:spPr>
        </p:pic>
        <p:grpSp>
          <p:nvGrpSpPr>
            <p:cNvPr id="33" name="Group 32">
              <a:extLst>
                <a:ext uri="{FF2B5EF4-FFF2-40B4-BE49-F238E27FC236}">
                  <a16:creationId xmlns:a16="http://schemas.microsoft.com/office/drawing/2014/main" id="{3CB90709-6D7F-0EFD-80D8-E67117D4AE41}"/>
                </a:ext>
              </a:extLst>
            </p:cNvPr>
            <p:cNvGrpSpPr/>
            <p:nvPr/>
          </p:nvGrpSpPr>
          <p:grpSpPr>
            <a:xfrm>
              <a:off x="4002424" y="4123126"/>
              <a:ext cx="3036277" cy="1586051"/>
              <a:chOff x="4339864" y="4298669"/>
              <a:chExt cx="3036277" cy="1586051"/>
            </a:xfrm>
          </p:grpSpPr>
          <p:pic>
            <p:nvPicPr>
              <p:cNvPr id="31" name="Graphic 30">
                <a:extLst>
                  <a:ext uri="{FF2B5EF4-FFF2-40B4-BE49-F238E27FC236}">
                    <a16:creationId xmlns:a16="http://schemas.microsoft.com/office/drawing/2014/main" id="{F0564CE2-DA5F-30D7-5900-09F91C6777D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39864" y="4298669"/>
                <a:ext cx="3036277" cy="1586051"/>
              </a:xfrm>
              <a:prstGeom prst="rect">
                <a:avLst/>
              </a:prstGeom>
            </p:spPr>
          </p:pic>
          <p:sp>
            <p:nvSpPr>
              <p:cNvPr id="32" name="TextBox 31">
                <a:extLst>
                  <a:ext uri="{FF2B5EF4-FFF2-40B4-BE49-F238E27FC236}">
                    <a16:creationId xmlns:a16="http://schemas.microsoft.com/office/drawing/2014/main" id="{84AACCBC-CA04-4BCD-E593-1308C5464851}"/>
                  </a:ext>
                </a:extLst>
              </p:cNvPr>
              <p:cNvSpPr txBox="1"/>
              <p:nvPr/>
            </p:nvSpPr>
            <p:spPr>
              <a:xfrm>
                <a:off x="4691483" y="4594925"/>
                <a:ext cx="2416159" cy="738664"/>
              </a:xfrm>
              <a:prstGeom prst="rect">
                <a:avLst/>
              </a:prstGeom>
              <a:noFill/>
            </p:spPr>
            <p:txBody>
              <a:bodyPr wrap="square" rtlCol="0">
                <a:spAutoFit/>
              </a:bodyPr>
              <a:lstStyle/>
              <a:p>
                <a:r>
                  <a:rPr lang="en-GB" sz="1400"/>
                  <a:t>Meadows aren’t good because I walked my dog in one and they got ticks.</a:t>
                </a:r>
              </a:p>
            </p:txBody>
          </p:sp>
        </p:grpSp>
      </p:grpSp>
      <p:sp>
        <p:nvSpPr>
          <p:cNvPr id="35" name="TextBox 34">
            <a:extLst>
              <a:ext uri="{FF2B5EF4-FFF2-40B4-BE49-F238E27FC236}">
                <a16:creationId xmlns:a16="http://schemas.microsoft.com/office/drawing/2014/main" id="{19272C08-6AF1-4B10-0FE9-4A82D0647548}"/>
              </a:ext>
            </a:extLst>
          </p:cNvPr>
          <p:cNvSpPr txBox="1"/>
          <p:nvPr/>
        </p:nvSpPr>
        <p:spPr>
          <a:xfrm>
            <a:off x="821732" y="1379084"/>
            <a:ext cx="2392001" cy="369332"/>
          </a:xfrm>
          <a:prstGeom prst="rect">
            <a:avLst/>
          </a:prstGeom>
          <a:solidFill>
            <a:schemeClr val="bg2"/>
          </a:solidFill>
        </p:spPr>
        <p:txBody>
          <a:bodyPr wrap="none" rtlCol="0">
            <a:spAutoFit/>
          </a:bodyPr>
          <a:lstStyle/>
          <a:p>
            <a:r>
              <a:rPr lang="en-GB"/>
              <a:t>Dry chalk grassland</a:t>
            </a:r>
          </a:p>
        </p:txBody>
      </p:sp>
      <p:sp>
        <p:nvSpPr>
          <p:cNvPr id="36" name="TextBox 35">
            <a:extLst>
              <a:ext uri="{FF2B5EF4-FFF2-40B4-BE49-F238E27FC236}">
                <a16:creationId xmlns:a16="http://schemas.microsoft.com/office/drawing/2014/main" id="{2471E606-0544-9A8F-65A3-7AD752D245F9}"/>
              </a:ext>
            </a:extLst>
          </p:cNvPr>
          <p:cNvSpPr txBox="1"/>
          <p:nvPr/>
        </p:nvSpPr>
        <p:spPr>
          <a:xfrm>
            <a:off x="6087094" y="1338135"/>
            <a:ext cx="2456122" cy="369332"/>
          </a:xfrm>
          <a:prstGeom prst="rect">
            <a:avLst/>
          </a:prstGeom>
          <a:solidFill>
            <a:schemeClr val="bg2"/>
          </a:solidFill>
        </p:spPr>
        <p:txBody>
          <a:bodyPr wrap="none" rtlCol="0">
            <a:spAutoFit/>
          </a:bodyPr>
          <a:lstStyle/>
          <a:p>
            <a:r>
              <a:rPr lang="en-GB"/>
              <a:t>Playing field or lawn</a:t>
            </a:r>
          </a:p>
        </p:txBody>
      </p:sp>
    </p:spTree>
    <p:extLst>
      <p:ext uri="{BB962C8B-B14F-4D97-AF65-F5344CB8AC3E}">
        <p14:creationId xmlns:p14="http://schemas.microsoft.com/office/powerpoint/2010/main" val="181116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CAA5-1D21-DBFA-F65E-398AF9DA40EB}"/>
              </a:ext>
            </a:extLst>
          </p:cNvPr>
          <p:cNvSpPr>
            <a:spLocks noGrp="1"/>
          </p:cNvSpPr>
          <p:nvPr>
            <p:ph type="title"/>
          </p:nvPr>
        </p:nvSpPr>
        <p:spPr/>
        <p:txBody>
          <a:bodyPr>
            <a:normAutofit/>
          </a:bodyPr>
          <a:lstStyle/>
          <a:p>
            <a:r>
              <a:rPr lang="en-GB"/>
              <a:t>Identifying opportunities</a:t>
            </a:r>
          </a:p>
        </p:txBody>
      </p:sp>
      <p:sp>
        <p:nvSpPr>
          <p:cNvPr id="3" name="Content Placeholder 2">
            <a:extLst>
              <a:ext uri="{FF2B5EF4-FFF2-40B4-BE49-F238E27FC236}">
                <a16:creationId xmlns:a16="http://schemas.microsoft.com/office/drawing/2014/main" id="{A22FA1D2-72BE-68BA-DCEB-F23CD6E6645D}"/>
              </a:ext>
            </a:extLst>
          </p:cNvPr>
          <p:cNvSpPr>
            <a:spLocks noGrp="1"/>
          </p:cNvSpPr>
          <p:nvPr>
            <p:ph idx="1"/>
          </p:nvPr>
        </p:nvSpPr>
        <p:spPr>
          <a:xfrm>
            <a:off x="551146" y="1678488"/>
            <a:ext cx="11640854" cy="824849"/>
          </a:xfrm>
        </p:spPr>
        <p:txBody>
          <a:bodyPr/>
          <a:lstStyle/>
          <a:p>
            <a:pPr marL="0" indent="0">
              <a:buNone/>
            </a:pPr>
            <a:r>
              <a:rPr lang="en-GB"/>
              <a:t>How could we change the characteristics or processes that maintain the grasslands around our school to better meet the needs of our community? </a:t>
            </a:r>
          </a:p>
        </p:txBody>
      </p:sp>
      <p:sp>
        <p:nvSpPr>
          <p:cNvPr id="5" name="TextBox 4">
            <a:extLst>
              <a:ext uri="{FF2B5EF4-FFF2-40B4-BE49-F238E27FC236}">
                <a16:creationId xmlns:a16="http://schemas.microsoft.com/office/drawing/2014/main" id="{03703268-07A2-33FB-2D88-81E055DB1A0D}"/>
              </a:ext>
            </a:extLst>
          </p:cNvPr>
          <p:cNvSpPr txBox="1"/>
          <p:nvPr/>
        </p:nvSpPr>
        <p:spPr>
          <a:xfrm>
            <a:off x="551145" y="3064933"/>
            <a:ext cx="5973480" cy="221599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dirty="0"/>
              <a:t>Who and what makes up our school community?</a:t>
            </a:r>
          </a:p>
          <a:p>
            <a:pPr marL="285750" indent="-285750">
              <a:spcBef>
                <a:spcPts val="1200"/>
              </a:spcBef>
              <a:buFont typeface="Arial" panose="020B0604020202020204" pitchFamily="34" charset="0"/>
              <a:buChar char="•"/>
            </a:pPr>
            <a:r>
              <a:rPr lang="en-GB" dirty="0"/>
              <a:t>What needs or wants aren’t being met?</a:t>
            </a:r>
          </a:p>
          <a:p>
            <a:pPr marL="285750" indent="-285750">
              <a:spcBef>
                <a:spcPts val="1200"/>
              </a:spcBef>
              <a:buFont typeface="Arial" panose="020B0604020202020204" pitchFamily="34" charset="0"/>
              <a:buChar char="•"/>
            </a:pPr>
            <a:r>
              <a:rPr lang="en-GB" dirty="0"/>
              <a:t>Are there areas maintained for people that aren’t being used by people?</a:t>
            </a:r>
          </a:p>
          <a:p>
            <a:pPr marL="285750" indent="-285750">
              <a:spcBef>
                <a:spcPts val="1200"/>
              </a:spcBef>
              <a:buFont typeface="Arial" panose="020B0604020202020204" pitchFamily="34" charset="0"/>
              <a:buChar char="•"/>
            </a:pPr>
            <a:r>
              <a:rPr lang="en-GB" dirty="0"/>
              <a:t>Are there areas that don’t meet the needs of people or nature?</a:t>
            </a:r>
          </a:p>
        </p:txBody>
      </p:sp>
      <p:pic>
        <p:nvPicPr>
          <p:cNvPr id="7" name="Picture 6">
            <a:extLst>
              <a:ext uri="{FF2B5EF4-FFF2-40B4-BE49-F238E27FC236}">
                <a16:creationId xmlns:a16="http://schemas.microsoft.com/office/drawing/2014/main" id="{08BF5D81-DC8E-996F-6879-1233D947347C}"/>
              </a:ext>
            </a:extLst>
          </p:cNvPr>
          <p:cNvPicPr>
            <a:picLocks noChangeAspect="1"/>
          </p:cNvPicPr>
          <p:nvPr/>
        </p:nvPicPr>
        <p:blipFill>
          <a:blip r:embed="rId3" cstate="screen">
            <a:extLst>
              <a:ext uri="{28A0092B-C50C-407E-A947-70E740481C1C}">
                <a14:useLocalDpi xmlns:a14="http://schemas.microsoft.com/office/drawing/2010/main"/>
              </a:ext>
            </a:extLst>
          </a:blip>
          <a:srcRect l="8539"/>
          <a:stretch>
            <a:fillRect/>
          </a:stretch>
        </p:blipFill>
        <p:spPr>
          <a:xfrm>
            <a:off x="6686549" y="2733581"/>
            <a:ext cx="4954305" cy="3638737"/>
          </a:xfrm>
          <a:prstGeom prst="rect">
            <a:avLst/>
          </a:prstGeom>
        </p:spPr>
      </p:pic>
      <p:sp>
        <p:nvSpPr>
          <p:cNvPr id="8" name="TextBox 7">
            <a:extLst>
              <a:ext uri="{FF2B5EF4-FFF2-40B4-BE49-F238E27FC236}">
                <a16:creationId xmlns:a16="http://schemas.microsoft.com/office/drawing/2014/main" id="{BA9667F7-23FD-020E-2F6B-95E598A1F22C}"/>
              </a:ext>
            </a:extLst>
          </p:cNvPr>
          <p:cNvSpPr txBox="1"/>
          <p:nvPr/>
        </p:nvSpPr>
        <p:spPr>
          <a:xfrm>
            <a:off x="7795675" y="5907736"/>
            <a:ext cx="3768980" cy="369332"/>
          </a:xfrm>
          <a:prstGeom prst="rect">
            <a:avLst/>
          </a:prstGeom>
          <a:solidFill>
            <a:schemeClr val="bg1"/>
          </a:solidFill>
        </p:spPr>
        <p:txBody>
          <a:bodyPr wrap="none" rtlCol="0">
            <a:spAutoFit/>
          </a:bodyPr>
          <a:lstStyle/>
          <a:p>
            <a:r>
              <a:rPr lang="en-GB"/>
              <a:t>Replace with a map of your site</a:t>
            </a:r>
          </a:p>
        </p:txBody>
      </p:sp>
    </p:spTree>
    <p:extLst>
      <p:ext uri="{BB962C8B-B14F-4D97-AF65-F5344CB8AC3E}">
        <p14:creationId xmlns:p14="http://schemas.microsoft.com/office/powerpoint/2010/main" val="24979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D2C2-0941-A99D-52E6-A13A0D004D62}"/>
              </a:ext>
            </a:extLst>
          </p:cNvPr>
          <p:cNvSpPr>
            <a:spLocks noGrp="1"/>
          </p:cNvSpPr>
          <p:nvPr>
            <p:ph type="title"/>
          </p:nvPr>
        </p:nvSpPr>
        <p:spPr/>
        <p:txBody>
          <a:bodyPr/>
          <a:lstStyle/>
          <a:p>
            <a:r>
              <a:rPr lang="en-GB" dirty="0"/>
              <a:t>Learning outcomes</a:t>
            </a:r>
          </a:p>
        </p:txBody>
      </p:sp>
      <p:sp>
        <p:nvSpPr>
          <p:cNvPr id="4" name="Content Placeholder 3">
            <a:extLst>
              <a:ext uri="{FF2B5EF4-FFF2-40B4-BE49-F238E27FC236}">
                <a16:creationId xmlns:a16="http://schemas.microsoft.com/office/drawing/2014/main" id="{24E948FD-5312-5812-518B-20B9FC4EA956}"/>
              </a:ext>
            </a:extLst>
          </p:cNvPr>
          <p:cNvSpPr>
            <a:spLocks noGrp="1"/>
          </p:cNvSpPr>
          <p:nvPr>
            <p:ph idx="10"/>
          </p:nvPr>
        </p:nvSpPr>
        <p:spPr>
          <a:xfrm>
            <a:off x="551145" y="1678488"/>
            <a:ext cx="10342827" cy="4498475"/>
          </a:xfrm>
        </p:spPr>
        <p:txBody>
          <a:bodyPr/>
          <a:lstStyle/>
          <a:p>
            <a:pPr>
              <a:spcBef>
                <a:spcPts val="1200"/>
              </a:spcBef>
              <a:spcAft>
                <a:spcPts val="1200"/>
              </a:spcAft>
            </a:pPr>
            <a:r>
              <a:rPr lang="en-GB" dirty="0"/>
              <a:t>know some of the biotic and abiotic factors which produce grassland ecosystems</a:t>
            </a:r>
          </a:p>
          <a:p>
            <a:pPr>
              <a:spcBef>
                <a:spcPts val="1200"/>
              </a:spcBef>
              <a:spcAft>
                <a:spcPts val="1200"/>
              </a:spcAft>
            </a:pPr>
            <a:r>
              <a:rPr lang="en-GB" dirty="0"/>
              <a:t>describe and explain the potential impacts of human actions on grassland ecosystems</a:t>
            </a:r>
          </a:p>
          <a:p>
            <a:pPr>
              <a:spcBef>
                <a:spcPts val="1200"/>
              </a:spcBef>
              <a:spcAft>
                <a:spcPts val="1200"/>
              </a:spcAft>
            </a:pPr>
            <a:r>
              <a:rPr lang="en-GB" dirty="0"/>
              <a:t>appreciate the power and limitations of science when making value judgements and ethical decisions</a:t>
            </a:r>
          </a:p>
        </p:txBody>
      </p:sp>
    </p:spTree>
    <p:extLst>
      <p:ext uri="{BB962C8B-B14F-4D97-AF65-F5344CB8AC3E}">
        <p14:creationId xmlns:p14="http://schemas.microsoft.com/office/powerpoint/2010/main" val="396284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16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AC3B-18F4-54CE-D680-F4E26AC55C6C}"/>
              </a:ext>
            </a:extLst>
          </p:cNvPr>
          <p:cNvSpPr>
            <a:spLocks noGrp="1"/>
          </p:cNvSpPr>
          <p:nvPr>
            <p:ph type="title"/>
          </p:nvPr>
        </p:nvSpPr>
        <p:spPr/>
        <p:txBody>
          <a:bodyPr/>
          <a:lstStyle/>
          <a:p>
            <a:r>
              <a:rPr lang="en-GB"/>
              <a:t>Grassland statistics</a:t>
            </a:r>
          </a:p>
        </p:txBody>
      </p:sp>
      <p:sp>
        <p:nvSpPr>
          <p:cNvPr id="3" name="Content Placeholder 2">
            <a:extLst>
              <a:ext uri="{FF2B5EF4-FFF2-40B4-BE49-F238E27FC236}">
                <a16:creationId xmlns:a16="http://schemas.microsoft.com/office/drawing/2014/main" id="{8C7CBA2F-BEE4-3A9B-9F4F-C51E8033369D}"/>
              </a:ext>
            </a:extLst>
          </p:cNvPr>
          <p:cNvSpPr>
            <a:spLocks noGrp="1"/>
          </p:cNvSpPr>
          <p:nvPr>
            <p:ph idx="1"/>
          </p:nvPr>
        </p:nvSpPr>
        <p:spPr>
          <a:xfrm>
            <a:off x="551146" y="1678488"/>
            <a:ext cx="6272988" cy="4498475"/>
          </a:xfrm>
        </p:spPr>
        <p:txBody>
          <a:bodyPr vert="horz" lIns="91440" tIns="45720" rIns="91440" bIns="45720" rtlCol="0" anchor="t">
            <a:normAutofit/>
          </a:bodyPr>
          <a:lstStyle/>
          <a:p>
            <a:pPr>
              <a:lnSpc>
                <a:spcPct val="100000"/>
              </a:lnSpc>
              <a:spcBef>
                <a:spcPts val="1800"/>
              </a:spcBef>
            </a:pPr>
            <a:r>
              <a:rPr lang="en-GB" sz="2000"/>
              <a:t>Grasslands cover 49% of the land area around the world.</a:t>
            </a:r>
          </a:p>
          <a:p>
            <a:pPr>
              <a:lnSpc>
                <a:spcPct val="100000"/>
              </a:lnSpc>
              <a:spcBef>
                <a:spcPts val="1800"/>
              </a:spcBef>
            </a:pPr>
            <a:r>
              <a:rPr lang="en-GB" sz="2000">
                <a:latin typeface="Work Sans"/>
              </a:rPr>
              <a:t>Over 1 billion people rely on grasslands for food and income.</a:t>
            </a:r>
          </a:p>
          <a:p>
            <a:pPr>
              <a:lnSpc>
                <a:spcPct val="100000"/>
              </a:lnSpc>
              <a:spcBef>
                <a:spcPts val="1800"/>
              </a:spcBef>
            </a:pPr>
            <a:r>
              <a:rPr lang="en-GB" sz="2000"/>
              <a:t>More than 30% of carbon stored on land is stored in grasslands.</a:t>
            </a:r>
          </a:p>
        </p:txBody>
      </p:sp>
      <p:pic>
        <p:nvPicPr>
          <p:cNvPr id="6" name="Picture 5">
            <a:extLst>
              <a:ext uri="{FF2B5EF4-FFF2-40B4-BE49-F238E27FC236}">
                <a16:creationId xmlns:a16="http://schemas.microsoft.com/office/drawing/2014/main" id="{0EC88FDB-E5BB-B6E9-DF34-42AC1F54F2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86600" y="0"/>
            <a:ext cx="5105400" cy="6858000"/>
          </a:xfrm>
          <a:prstGeom prst="rect">
            <a:avLst/>
          </a:prstGeom>
        </p:spPr>
      </p:pic>
      <p:sp>
        <p:nvSpPr>
          <p:cNvPr id="7" name="TextBox 6">
            <a:extLst>
              <a:ext uri="{FF2B5EF4-FFF2-40B4-BE49-F238E27FC236}">
                <a16:creationId xmlns:a16="http://schemas.microsoft.com/office/drawing/2014/main" id="{B387D344-C575-A951-926C-80FDE0045C8C}"/>
              </a:ext>
            </a:extLst>
          </p:cNvPr>
          <p:cNvSpPr txBox="1"/>
          <p:nvPr/>
        </p:nvSpPr>
        <p:spPr>
          <a:xfrm>
            <a:off x="9390483" y="6492874"/>
            <a:ext cx="2717411" cy="276999"/>
          </a:xfrm>
          <a:prstGeom prst="rect">
            <a:avLst/>
          </a:prstGeom>
          <a:solidFill>
            <a:schemeClr val="bg1"/>
          </a:solidFill>
        </p:spPr>
        <p:txBody>
          <a:bodyPr wrap="none" rtlCol="0">
            <a:spAutoFit/>
          </a:bodyPr>
          <a:lstStyle/>
          <a:p>
            <a:r>
              <a:rPr lang="en-GB" sz="1200"/>
              <a:t>Grasslands National Park, Canada</a:t>
            </a:r>
          </a:p>
        </p:txBody>
      </p:sp>
    </p:spTree>
    <p:extLst>
      <p:ext uri="{BB962C8B-B14F-4D97-AF65-F5344CB8AC3E}">
        <p14:creationId xmlns:p14="http://schemas.microsoft.com/office/powerpoint/2010/main" val="111127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43B2-E572-DF24-1E30-0D37685610EC}"/>
              </a:ext>
            </a:extLst>
          </p:cNvPr>
          <p:cNvSpPr>
            <a:spLocks noGrp="1"/>
          </p:cNvSpPr>
          <p:nvPr>
            <p:ph type="title"/>
          </p:nvPr>
        </p:nvSpPr>
        <p:spPr/>
        <p:txBody>
          <a:bodyPr/>
          <a:lstStyle/>
          <a:p>
            <a:r>
              <a:rPr lang="en-GB"/>
              <a:t>UK Grassland statistics</a:t>
            </a:r>
          </a:p>
        </p:txBody>
      </p:sp>
      <p:sp>
        <p:nvSpPr>
          <p:cNvPr id="3" name="Content Placeholder 2">
            <a:extLst>
              <a:ext uri="{FF2B5EF4-FFF2-40B4-BE49-F238E27FC236}">
                <a16:creationId xmlns:a16="http://schemas.microsoft.com/office/drawing/2014/main" id="{84E0BB7F-7BBB-C793-D5FF-847E41773165}"/>
              </a:ext>
            </a:extLst>
          </p:cNvPr>
          <p:cNvSpPr>
            <a:spLocks noGrp="1"/>
          </p:cNvSpPr>
          <p:nvPr>
            <p:ph idx="1"/>
          </p:nvPr>
        </p:nvSpPr>
        <p:spPr>
          <a:xfrm>
            <a:off x="551145" y="1678488"/>
            <a:ext cx="6163979" cy="3026861"/>
          </a:xfrm>
        </p:spPr>
        <p:txBody>
          <a:bodyPr>
            <a:normAutofit fontScale="85000" lnSpcReduction="20000"/>
          </a:bodyPr>
          <a:lstStyle/>
          <a:p>
            <a:pPr>
              <a:lnSpc>
                <a:spcPct val="120000"/>
              </a:lnSpc>
              <a:spcBef>
                <a:spcPts val="1800"/>
              </a:spcBef>
            </a:pPr>
            <a:r>
              <a:rPr lang="en-GB" dirty="0"/>
              <a:t>Semi-natural and improved grassland is 40% of UK land area.</a:t>
            </a:r>
            <a:r>
              <a:rPr lang="en-GB" baseline="40000" dirty="0"/>
              <a:t> 1</a:t>
            </a:r>
            <a:endParaRPr lang="en-GB" baseline="30000" dirty="0"/>
          </a:p>
          <a:p>
            <a:pPr>
              <a:lnSpc>
                <a:spcPct val="120000"/>
              </a:lnSpc>
              <a:spcBef>
                <a:spcPts val="1800"/>
              </a:spcBef>
            </a:pPr>
            <a:r>
              <a:rPr lang="en-GB" dirty="0"/>
              <a:t>Most carbon stored on land in the UK is stored in grasslands, in part because of the large land area they cover. </a:t>
            </a:r>
            <a:r>
              <a:rPr lang="en-GB" baseline="40000" dirty="0"/>
              <a:t>2</a:t>
            </a:r>
          </a:p>
          <a:p>
            <a:pPr>
              <a:lnSpc>
                <a:spcPct val="120000"/>
              </a:lnSpc>
              <a:spcBef>
                <a:spcPts val="1800"/>
              </a:spcBef>
            </a:pPr>
            <a:r>
              <a:rPr lang="en-GB" dirty="0"/>
              <a:t>Grassland habitats are declining in the UK. One of the main drivers of this is changes in agriculture.</a:t>
            </a:r>
            <a:r>
              <a:rPr lang="en-GB" baseline="40000" dirty="0"/>
              <a:t> 3</a:t>
            </a:r>
            <a:endParaRPr lang="en-GB" dirty="0"/>
          </a:p>
        </p:txBody>
      </p:sp>
      <p:pic>
        <p:nvPicPr>
          <p:cNvPr id="5" name="Picture 4">
            <a:extLst>
              <a:ext uri="{FF2B5EF4-FFF2-40B4-BE49-F238E27FC236}">
                <a16:creationId xmlns:a16="http://schemas.microsoft.com/office/drawing/2014/main" id="{D3FD4D5E-54EF-D18A-1738-C63BF7F26E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86600" y="0"/>
            <a:ext cx="5105400" cy="6858000"/>
          </a:xfrm>
          <a:prstGeom prst="rect">
            <a:avLst/>
          </a:prstGeom>
        </p:spPr>
      </p:pic>
      <p:sp>
        <p:nvSpPr>
          <p:cNvPr id="7" name="TextBox 6">
            <a:extLst>
              <a:ext uri="{FF2B5EF4-FFF2-40B4-BE49-F238E27FC236}">
                <a16:creationId xmlns:a16="http://schemas.microsoft.com/office/drawing/2014/main" id="{694F50E8-3A3B-6E61-2375-014BF84A7696}"/>
              </a:ext>
            </a:extLst>
          </p:cNvPr>
          <p:cNvSpPr txBox="1"/>
          <p:nvPr/>
        </p:nvSpPr>
        <p:spPr>
          <a:xfrm>
            <a:off x="10085808" y="6492874"/>
            <a:ext cx="2020105" cy="276999"/>
          </a:xfrm>
          <a:prstGeom prst="rect">
            <a:avLst/>
          </a:prstGeom>
          <a:solidFill>
            <a:schemeClr val="bg1"/>
          </a:solidFill>
        </p:spPr>
        <p:txBody>
          <a:bodyPr wrap="none" rtlCol="0">
            <a:spAutoFit/>
          </a:bodyPr>
          <a:lstStyle/>
          <a:p>
            <a:r>
              <a:rPr lang="en-GB" sz="1200"/>
              <a:t>England countryside, UK</a:t>
            </a:r>
          </a:p>
        </p:txBody>
      </p:sp>
    </p:spTree>
    <p:extLst>
      <p:ext uri="{BB962C8B-B14F-4D97-AF65-F5344CB8AC3E}">
        <p14:creationId xmlns:p14="http://schemas.microsoft.com/office/powerpoint/2010/main" val="27193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D05F5-FABA-0063-4764-314E32234184}"/>
              </a:ext>
            </a:extLst>
          </p:cNvPr>
          <p:cNvSpPr>
            <a:spLocks noGrp="1"/>
          </p:cNvSpPr>
          <p:nvPr>
            <p:ph type="ctrTitle"/>
          </p:nvPr>
        </p:nvSpPr>
        <p:spPr/>
        <p:txBody>
          <a:bodyPr>
            <a:normAutofit/>
          </a:bodyPr>
          <a:lstStyle/>
          <a:p>
            <a:r>
              <a:rPr lang="en-GB" sz="4800" dirty="0"/>
              <a:t>Abiotic and biotic factors of grasslands</a:t>
            </a:r>
          </a:p>
        </p:txBody>
      </p:sp>
    </p:spTree>
    <p:extLst>
      <p:ext uri="{BB962C8B-B14F-4D97-AF65-F5344CB8AC3E}">
        <p14:creationId xmlns:p14="http://schemas.microsoft.com/office/powerpoint/2010/main" val="141362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0699-A0FE-3A9A-84ED-0E200371F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69D0A-6184-C2E7-1007-EEF31B9D9E0C}"/>
              </a:ext>
            </a:extLst>
          </p:cNvPr>
          <p:cNvSpPr>
            <a:spLocks noGrp="1"/>
          </p:cNvSpPr>
          <p:nvPr>
            <p:ph type="title"/>
          </p:nvPr>
        </p:nvSpPr>
        <p:spPr/>
        <p:txBody>
          <a:bodyPr/>
          <a:lstStyle/>
          <a:p>
            <a:r>
              <a:rPr lang="en-GB"/>
              <a:t>Components of an ecosystem</a:t>
            </a:r>
          </a:p>
        </p:txBody>
      </p:sp>
      <p:sp>
        <p:nvSpPr>
          <p:cNvPr id="5" name="Content Placeholder 9">
            <a:extLst>
              <a:ext uri="{FF2B5EF4-FFF2-40B4-BE49-F238E27FC236}">
                <a16:creationId xmlns:a16="http://schemas.microsoft.com/office/drawing/2014/main" id="{BA1309D0-1B5A-EB53-3AAA-22383EA07F0A}"/>
              </a:ext>
            </a:extLst>
          </p:cNvPr>
          <p:cNvSpPr txBox="1">
            <a:spLocks/>
          </p:cNvSpPr>
          <p:nvPr/>
        </p:nvSpPr>
        <p:spPr>
          <a:xfrm>
            <a:off x="551146" y="1678489"/>
            <a:ext cx="11507504" cy="3592012"/>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Work Sans"/>
              </a:rPr>
              <a:t>Abiotic factors</a:t>
            </a:r>
            <a:r>
              <a:rPr lang="en-GB" sz="2000">
                <a:latin typeface="Work Sans"/>
              </a:rPr>
              <a:t> - non-living components of an ecosystem</a:t>
            </a:r>
          </a:p>
          <a:p>
            <a:pPr marL="285750" indent="-285750"/>
            <a:r>
              <a:rPr lang="en-GB" sz="2000"/>
              <a:t>water, elevation, soil chemistry, permeability etc.</a:t>
            </a:r>
          </a:p>
          <a:p>
            <a:pPr marL="0" indent="0">
              <a:buFont typeface="Arial" panose="020B0604020202020204" pitchFamily="34" charset="0"/>
              <a:buNone/>
            </a:pPr>
            <a:endParaRPr lang="en-GB" sz="2000" b="1"/>
          </a:p>
          <a:p>
            <a:pPr marL="0" indent="0">
              <a:buNone/>
            </a:pPr>
            <a:r>
              <a:rPr lang="en-GB" sz="2000" b="1" dirty="0">
                <a:latin typeface="Work Sans"/>
              </a:rPr>
              <a:t>Biotic factors </a:t>
            </a:r>
            <a:r>
              <a:rPr lang="en-GB" sz="2000">
                <a:latin typeface="Work Sans"/>
              </a:rPr>
              <a:t>- living components of an ecosystem</a:t>
            </a:r>
          </a:p>
          <a:p>
            <a:r>
              <a:rPr lang="en-GB" sz="2000"/>
              <a:t>plants, animals, fungi, bacteria etc.</a:t>
            </a:r>
          </a:p>
          <a:p>
            <a:pPr marL="0" indent="0">
              <a:buNone/>
            </a:pPr>
            <a:endParaRPr lang="en-GB" sz="2000" b="1" u="sng"/>
          </a:p>
          <a:p>
            <a:pPr marL="0" indent="0">
              <a:buNone/>
            </a:pPr>
            <a:r>
              <a:rPr lang="en-GB" sz="2000" b="1" dirty="0">
                <a:latin typeface="Work Sans"/>
              </a:rPr>
              <a:t>Process</a:t>
            </a:r>
            <a:r>
              <a:rPr lang="en-GB" sz="2000" dirty="0">
                <a:latin typeface="Work Sans"/>
              </a:rPr>
              <a:t> - a series of connected steps or events that have some result or effect. </a:t>
            </a:r>
            <a:r>
              <a:rPr lang="en-GB" sz="2000">
                <a:latin typeface="Work Sans"/>
              </a:rPr>
              <a:t>Interactions between the components of an ecosystem</a:t>
            </a:r>
          </a:p>
          <a:p>
            <a:r>
              <a:rPr lang="en-GB" sz="2000"/>
              <a:t>nutrient cycling, water cycling, soil building, erosion etc.</a:t>
            </a:r>
          </a:p>
          <a:p>
            <a:pPr marL="0" indent="0">
              <a:buNone/>
            </a:pPr>
            <a:endParaRPr lang="en-GB" sz="2000"/>
          </a:p>
          <a:p>
            <a:endParaRPr lang="en-GB" sz="2000"/>
          </a:p>
        </p:txBody>
      </p:sp>
    </p:spTree>
    <p:extLst>
      <p:ext uri="{BB962C8B-B14F-4D97-AF65-F5344CB8AC3E}">
        <p14:creationId xmlns:p14="http://schemas.microsoft.com/office/powerpoint/2010/main" val="24783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7231-B481-FD0B-5BE3-DDB96043CAAC}"/>
              </a:ext>
            </a:extLst>
          </p:cNvPr>
          <p:cNvSpPr>
            <a:spLocks noGrp="1"/>
          </p:cNvSpPr>
          <p:nvPr>
            <p:ph type="title"/>
          </p:nvPr>
        </p:nvSpPr>
        <p:spPr/>
        <p:txBody>
          <a:bodyPr/>
          <a:lstStyle/>
          <a:p>
            <a:r>
              <a:rPr lang="en-GB" dirty="0"/>
              <a:t>Conditions in grasslands</a:t>
            </a:r>
          </a:p>
        </p:txBody>
      </p:sp>
      <p:sp>
        <p:nvSpPr>
          <p:cNvPr id="3" name="Content Placeholder 2">
            <a:extLst>
              <a:ext uri="{FF2B5EF4-FFF2-40B4-BE49-F238E27FC236}">
                <a16:creationId xmlns:a16="http://schemas.microsoft.com/office/drawing/2014/main" id="{1160AD38-5B04-C380-3BAA-FB55316C7E0E}"/>
              </a:ext>
            </a:extLst>
          </p:cNvPr>
          <p:cNvSpPr>
            <a:spLocks noGrp="1"/>
          </p:cNvSpPr>
          <p:nvPr>
            <p:ph idx="1"/>
          </p:nvPr>
        </p:nvSpPr>
        <p:spPr>
          <a:xfrm>
            <a:off x="551145" y="1678488"/>
            <a:ext cx="10960497" cy="4498475"/>
          </a:xfrm>
        </p:spPr>
        <p:txBody>
          <a:bodyPr/>
          <a:lstStyle/>
          <a:p>
            <a:pPr marL="0" indent="0">
              <a:buNone/>
            </a:pPr>
            <a:r>
              <a:rPr lang="en-GB" dirty="0"/>
              <a:t>Grasslands are habitats dominated by grass. This means the conditions and processes in the area support grasses and hinder or prevent the growth of other types of plants.</a:t>
            </a:r>
          </a:p>
          <a:p>
            <a:pPr marL="0" indent="0">
              <a:buNone/>
            </a:pPr>
            <a:endParaRPr lang="en-GB" dirty="0"/>
          </a:p>
          <a:p>
            <a:pPr marL="0" indent="0">
              <a:buNone/>
            </a:pPr>
            <a:r>
              <a:rPr lang="en-GB" dirty="0"/>
              <a:t>Abiotic factors can include being too dry or cold to support trees. Hot conditions can also kill young trees, while being tolerated by grasses.</a:t>
            </a:r>
          </a:p>
          <a:p>
            <a:pPr marL="0" indent="0">
              <a:buNone/>
            </a:pPr>
            <a:endParaRPr lang="en-GB" dirty="0"/>
          </a:p>
          <a:p>
            <a:pPr marL="0" indent="0">
              <a:buNone/>
            </a:pPr>
            <a:r>
              <a:rPr lang="en-GB" dirty="0"/>
              <a:t>Biotic factors can include large enough populations of grazing animals that shrubs and trees are eaten before they can grow large enough to be established.</a:t>
            </a:r>
          </a:p>
        </p:txBody>
      </p:sp>
    </p:spTree>
    <p:extLst>
      <p:ext uri="{BB962C8B-B14F-4D97-AF65-F5344CB8AC3E}">
        <p14:creationId xmlns:p14="http://schemas.microsoft.com/office/powerpoint/2010/main" val="412197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953F-520D-8A50-F762-5BB6A56B5BE1}"/>
              </a:ext>
            </a:extLst>
          </p:cNvPr>
          <p:cNvSpPr>
            <a:spLocks noGrp="1"/>
          </p:cNvSpPr>
          <p:nvPr>
            <p:ph type="title"/>
          </p:nvPr>
        </p:nvSpPr>
        <p:spPr/>
        <p:txBody>
          <a:bodyPr>
            <a:normAutofit/>
          </a:bodyPr>
          <a:lstStyle/>
          <a:p>
            <a:r>
              <a:rPr lang="en-GB" dirty="0"/>
              <a:t>Research types of grassland</a:t>
            </a:r>
          </a:p>
        </p:txBody>
      </p:sp>
      <p:sp>
        <p:nvSpPr>
          <p:cNvPr id="3" name="Content Placeholder 2">
            <a:extLst>
              <a:ext uri="{FF2B5EF4-FFF2-40B4-BE49-F238E27FC236}">
                <a16:creationId xmlns:a16="http://schemas.microsoft.com/office/drawing/2014/main" id="{BF4CEA0E-86FA-855F-BE4F-313A469D9394}"/>
              </a:ext>
            </a:extLst>
          </p:cNvPr>
          <p:cNvSpPr>
            <a:spLocks noGrp="1"/>
          </p:cNvSpPr>
          <p:nvPr>
            <p:ph idx="1"/>
          </p:nvPr>
        </p:nvSpPr>
        <p:spPr>
          <a:xfrm>
            <a:off x="551146" y="1678488"/>
            <a:ext cx="6947928" cy="4498475"/>
          </a:xfrm>
        </p:spPr>
        <p:txBody>
          <a:bodyPr vert="horz" lIns="91440" tIns="45720" rIns="91440" bIns="45720" rtlCol="0" anchor="t">
            <a:normAutofit/>
          </a:bodyPr>
          <a:lstStyle/>
          <a:p>
            <a:pPr marL="0" indent="0">
              <a:lnSpc>
                <a:spcPct val="100000"/>
              </a:lnSpc>
              <a:buNone/>
            </a:pPr>
            <a:r>
              <a:rPr lang="en-GB">
                <a:latin typeface="Work Sans"/>
              </a:rPr>
              <a:t>Starting suggestions:</a:t>
            </a:r>
            <a:endParaRPr lang="en-GB" dirty="0"/>
          </a:p>
          <a:p>
            <a:pPr>
              <a:lnSpc>
                <a:spcPct val="100000"/>
              </a:lnSpc>
            </a:pPr>
            <a:r>
              <a:rPr lang="en-GB" dirty="0"/>
              <a:t>alpine grasslands</a:t>
            </a:r>
          </a:p>
          <a:p>
            <a:pPr>
              <a:lnSpc>
                <a:spcPct val="100000"/>
              </a:lnSpc>
            </a:pPr>
            <a:r>
              <a:rPr lang="en-GB" dirty="0"/>
              <a:t>beaver meadows</a:t>
            </a:r>
          </a:p>
          <a:p>
            <a:pPr marL="0" indent="0">
              <a:buNone/>
            </a:pPr>
            <a:endParaRPr lang="en-GB" dirty="0"/>
          </a:p>
          <a:p>
            <a:pPr marL="0" indent="0">
              <a:buNone/>
            </a:pPr>
            <a:r>
              <a:rPr lang="en-GB" dirty="0"/>
              <a:t>What are the combinations of biotic and abiotic components, and processes that cause them to form?</a:t>
            </a:r>
          </a:p>
          <a:p>
            <a:endParaRPr lang="en-GB" dirty="0"/>
          </a:p>
        </p:txBody>
      </p:sp>
      <p:pic>
        <p:nvPicPr>
          <p:cNvPr id="6" name="Content Placeholder 5">
            <a:extLst>
              <a:ext uri="{FF2B5EF4-FFF2-40B4-BE49-F238E27FC236}">
                <a16:creationId xmlns:a16="http://schemas.microsoft.com/office/drawing/2014/main" id="{F96E5EF6-BACB-AE99-40A4-9079994E58F5}"/>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rcRect/>
          <a:stretch>
            <a:fillRect/>
          </a:stretch>
        </p:blipFill>
        <p:spPr>
          <a:xfrm>
            <a:off x="7676406" y="1064598"/>
            <a:ext cx="4051596" cy="2279788"/>
          </a:xfrm>
          <a:prstGeom prst="rect">
            <a:avLst/>
          </a:prstGeom>
        </p:spPr>
      </p:pic>
      <p:pic>
        <p:nvPicPr>
          <p:cNvPr id="7" name="Content Placeholder 5">
            <a:extLst>
              <a:ext uri="{FF2B5EF4-FFF2-40B4-BE49-F238E27FC236}">
                <a16:creationId xmlns:a16="http://schemas.microsoft.com/office/drawing/2014/main" id="{27D99F3F-A2D5-B23B-42BF-1C7F2DE756C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676407" y="3887693"/>
            <a:ext cx="4051596" cy="2279788"/>
          </a:xfrm>
          <a:prstGeom prst="rect">
            <a:avLst/>
          </a:prstGeom>
        </p:spPr>
      </p:pic>
    </p:spTree>
    <p:extLst>
      <p:ext uri="{BB962C8B-B14F-4D97-AF65-F5344CB8AC3E}">
        <p14:creationId xmlns:p14="http://schemas.microsoft.com/office/powerpoint/2010/main" val="363857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739549-6944-7B75-1484-010AFC919FBC}"/>
              </a:ext>
            </a:extLst>
          </p:cNvPr>
          <p:cNvSpPr>
            <a:spLocks noGrp="1"/>
          </p:cNvSpPr>
          <p:nvPr>
            <p:ph type="ctrTitle"/>
          </p:nvPr>
        </p:nvSpPr>
        <p:spPr>
          <a:xfrm>
            <a:off x="1888149" y="1664859"/>
            <a:ext cx="8415701" cy="2387600"/>
          </a:xfrm>
        </p:spPr>
        <p:txBody>
          <a:bodyPr>
            <a:normAutofit/>
          </a:bodyPr>
          <a:lstStyle/>
          <a:p>
            <a:r>
              <a:rPr lang="en-GB" sz="4800" dirty="0"/>
              <a:t>Processes and interactions in grasslands</a:t>
            </a:r>
          </a:p>
        </p:txBody>
      </p:sp>
    </p:spTree>
    <p:extLst>
      <p:ext uri="{BB962C8B-B14F-4D97-AF65-F5344CB8AC3E}">
        <p14:creationId xmlns:p14="http://schemas.microsoft.com/office/powerpoint/2010/main" val="2594968931"/>
      </p:ext>
    </p:extLst>
  </p:cSld>
  <p:clrMapOvr>
    <a:masterClrMapping/>
  </p:clrMapOvr>
</p:sld>
</file>

<file path=ppt/theme/theme1.xml><?xml version="1.0" encoding="utf-8"?>
<a:theme xmlns:a="http://schemas.openxmlformats.org/drawingml/2006/main" name="1_Office Theme">
  <a:themeElements>
    <a:clrScheme name="NENP">
      <a:dk1>
        <a:srgbClr val="132F1D"/>
      </a:dk1>
      <a:lt1>
        <a:srgbClr val="F9F6F1"/>
      </a:lt1>
      <a:dk2>
        <a:srgbClr val="132F1D"/>
      </a:dk2>
      <a:lt2>
        <a:srgbClr val="F9F6F1"/>
      </a:lt2>
      <a:accent1>
        <a:srgbClr val="839930"/>
      </a:accent1>
      <a:accent2>
        <a:srgbClr val="E7AE3F"/>
      </a:accent2>
      <a:accent3>
        <a:srgbClr val="BD4C19"/>
      </a:accent3>
      <a:accent4>
        <a:srgbClr val="337696"/>
      </a:accent4>
      <a:accent5>
        <a:srgbClr val="335945"/>
      </a:accent5>
      <a:accent6>
        <a:srgbClr val="935528"/>
      </a:accent6>
      <a:hlink>
        <a:srgbClr val="335945"/>
      </a:hlink>
      <a:folHlink>
        <a:srgbClr val="839930"/>
      </a:folHlink>
    </a:clrScheme>
    <a:fontScheme name="NENP">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9AD246-55DF-A042-B93F-B46B17D01C36}" vid="{6F0C211E-CD40-A64F-80F8-7210F5A85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ins xmlns="37c47d49-5c3e-4564-83ee-3a7de24ace65" xsi:nil="true"/>
    <Credit xmlns="37c47d49-5c3e-4564-83ee-3a7de24ace65" xsi:nil="true"/>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8" ma:contentTypeDescription="Create a new document." ma:contentTypeScope="" ma:versionID="071210387f7dacbd4b3562705eb3553a">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72321b2fdd25473c44c191d57c17186a"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Contains" minOccurs="0"/>
                <xsd:element ref="ns3:Credi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ontains" ma:index="23" nillable="true" ma:displayName="Contains" ma:format="Dropdown" ma:internalName="Contains">
      <xsd:simpleType>
        <xsd:restriction base="dms:Note">
          <xsd:maxLength value="255"/>
        </xsd:restriction>
      </xsd:simpleType>
    </xsd:element>
    <xsd:element name="Credit" ma:index="24" nillable="true" ma:displayName="Credit" ma:description="Credit: from AMC photo library" ma:format="Dropdown" ma:internalName="Credit">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940EE-61C2-4C4D-BB7A-E10C69200F92}">
  <ds:schemaRefs>
    <ds:schemaRef ds:uri="01a464aa-a786-405b-bb6b-b90e04698418"/>
    <ds:schemaRef ds:uri="37c47d49-5c3e-4564-83ee-3a7de24ace6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F375C7E-6F13-4E7B-A40C-F6ABF9FBECC6}">
  <ds:schemaRefs>
    <ds:schemaRef ds:uri="01a464aa-a786-405b-bb6b-b90e04698418"/>
    <ds:schemaRef ds:uri="37c47d49-5c3e-4564-83ee-3a7de24ace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5C19EE-2945-43BC-B645-B80702F77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1629</TotalTime>
  <Words>1466</Words>
  <Application>Microsoft Office PowerPoint</Application>
  <PresentationFormat>Widescreen</PresentationFormat>
  <Paragraphs>151</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Work Sans</vt:lpstr>
      <vt:lpstr>1_Office Theme</vt:lpstr>
      <vt:lpstr>Grassland ecosystems</vt:lpstr>
      <vt:lpstr>Learning outcomes</vt:lpstr>
      <vt:lpstr>Grassland statistics</vt:lpstr>
      <vt:lpstr>UK Grassland statistics</vt:lpstr>
      <vt:lpstr>Abiotic and biotic factors of grasslands</vt:lpstr>
      <vt:lpstr>Components of an ecosystem</vt:lpstr>
      <vt:lpstr>Conditions in grasslands</vt:lpstr>
      <vt:lpstr>Research types of grassland</vt:lpstr>
      <vt:lpstr>Processes and interactions in grasslands</vt:lpstr>
      <vt:lpstr>Processes that maintain grasslands</vt:lpstr>
      <vt:lpstr>Processes that maintain grasslands</vt:lpstr>
      <vt:lpstr>Research how grasslands change</vt:lpstr>
      <vt:lpstr>Grasslands for people</vt:lpstr>
      <vt:lpstr>PowerPoint Presentation</vt:lpstr>
      <vt:lpstr>Comparing human and natural processes </vt:lpstr>
      <vt:lpstr>PowerPoint Presentation</vt:lpstr>
      <vt:lpstr>Reflections and extensions</vt:lpstr>
      <vt:lpstr>What is the best type of grassland?</vt:lpstr>
      <vt:lpstr>Identifying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Heng</dc:creator>
  <cp:lastModifiedBy>Victor Heng</cp:lastModifiedBy>
  <cp:revision>41</cp:revision>
  <dcterms:created xsi:type="dcterms:W3CDTF">2026-01-28T15:53:33Z</dcterms:created>
  <dcterms:modified xsi:type="dcterms:W3CDTF">2026-05-28T19:13:27Z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y fmtid="{D5CDD505-2E9C-101B-9397-08002B2CF9AE}" pid="3" name="MediaServiceImageTags">
    <vt:lpwstr/>
  </property>
</Properties>
</file>